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49" r:id="rId6"/>
  </p:sldMasterIdLst>
  <p:notesMasterIdLst>
    <p:notesMasterId r:id="rId18"/>
  </p:notesMasterIdLst>
  <p:handoutMasterIdLst>
    <p:handoutMasterId r:id="rId19"/>
  </p:handoutMasterIdLst>
  <p:sldIdLst>
    <p:sldId id="881" r:id="rId7"/>
    <p:sldId id="1075" r:id="rId8"/>
    <p:sldId id="1102" r:id="rId9"/>
    <p:sldId id="1104" r:id="rId10"/>
    <p:sldId id="1105" r:id="rId11"/>
    <p:sldId id="1099" r:id="rId12"/>
    <p:sldId id="1108" r:id="rId13"/>
    <p:sldId id="1106" r:id="rId14"/>
    <p:sldId id="1101" r:id="rId15"/>
    <p:sldId id="1107" r:id="rId16"/>
    <p:sldId id="1103" r:id="rId17"/>
  </p:sldIdLst>
  <p:sldSz cx="9144000" cy="6858000" type="screen4x3"/>
  <p:notesSz cx="6934200" cy="9232900"/>
  <p:defaultTextStyle>
    <a:defPPr>
      <a:defRPr lang="en-US"/>
    </a:defPPr>
    <a:lvl1pPr algn="l" rtl="0" fontAlgn="base">
      <a:spcBef>
        <a:spcPct val="0"/>
      </a:spcBef>
      <a:spcAft>
        <a:spcPct val="0"/>
      </a:spcAft>
      <a:defRPr sz="800" b="1"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800" b="1"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800" b="1"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800" b="1"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800" b="1" kern="1200">
        <a:solidFill>
          <a:schemeClr val="tx1"/>
        </a:solidFill>
        <a:latin typeface="Arial" pitchFamily="34" charset="0"/>
        <a:ea typeface="+mn-ea"/>
        <a:cs typeface="Arial" pitchFamily="34" charset="0"/>
      </a:defRPr>
    </a:lvl5pPr>
    <a:lvl6pPr marL="2286000" algn="l" defTabSz="914400" rtl="0" eaLnBrk="1" latinLnBrk="0" hangingPunct="1">
      <a:defRPr sz="800" b="1" kern="1200">
        <a:solidFill>
          <a:schemeClr val="tx1"/>
        </a:solidFill>
        <a:latin typeface="Arial" pitchFamily="34" charset="0"/>
        <a:ea typeface="+mn-ea"/>
        <a:cs typeface="Arial" pitchFamily="34" charset="0"/>
      </a:defRPr>
    </a:lvl6pPr>
    <a:lvl7pPr marL="2743200" algn="l" defTabSz="914400" rtl="0" eaLnBrk="1" latinLnBrk="0" hangingPunct="1">
      <a:defRPr sz="800" b="1" kern="1200">
        <a:solidFill>
          <a:schemeClr val="tx1"/>
        </a:solidFill>
        <a:latin typeface="Arial" pitchFamily="34" charset="0"/>
        <a:ea typeface="+mn-ea"/>
        <a:cs typeface="Arial" pitchFamily="34" charset="0"/>
      </a:defRPr>
    </a:lvl7pPr>
    <a:lvl8pPr marL="3200400" algn="l" defTabSz="914400" rtl="0" eaLnBrk="1" latinLnBrk="0" hangingPunct="1">
      <a:defRPr sz="800" b="1" kern="1200">
        <a:solidFill>
          <a:schemeClr val="tx1"/>
        </a:solidFill>
        <a:latin typeface="Arial" pitchFamily="34" charset="0"/>
        <a:ea typeface="+mn-ea"/>
        <a:cs typeface="Arial" pitchFamily="34" charset="0"/>
      </a:defRPr>
    </a:lvl8pPr>
    <a:lvl9pPr marL="3657600" algn="l" defTabSz="914400" rtl="0" eaLnBrk="1" latinLnBrk="0" hangingPunct="1">
      <a:defRPr sz="800" b="1"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17365D"/>
    <a:srgbClr val="FFFF61"/>
    <a:srgbClr val="9999FF"/>
    <a:srgbClr val="5F5F5F"/>
    <a:srgbClr val="B2B2B2"/>
    <a:srgbClr val="3399FF"/>
    <a:srgbClr val="DDDDDD"/>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83" autoAdjust="0"/>
    <p:restoredTop sz="38530" autoAdjust="0"/>
  </p:normalViewPr>
  <p:slideViewPr>
    <p:cSldViewPr snapToGrid="0">
      <p:cViewPr>
        <p:scale>
          <a:sx n="70" d="100"/>
          <a:sy n="70" d="100"/>
        </p:scale>
        <p:origin x="-810" y="66"/>
      </p:cViewPr>
      <p:guideLst>
        <p:guide orient="horz" pos="2160"/>
        <p:guide pos="2879"/>
      </p:guideLst>
    </p:cSldViewPr>
  </p:slideViewPr>
  <p:outlineViewPr>
    <p:cViewPr>
      <p:scale>
        <a:sx n="33" d="100"/>
        <a:sy n="33" d="100"/>
      </p:scale>
      <p:origin x="0" y="3642"/>
    </p:cViewPr>
  </p:outlineViewPr>
  <p:notesTextViewPr>
    <p:cViewPr>
      <p:scale>
        <a:sx n="66" d="100"/>
        <a:sy n="66" d="100"/>
      </p:scale>
      <p:origin x="0" y="0"/>
    </p:cViewPr>
  </p:notesTextViewPr>
  <p:sorterViewPr>
    <p:cViewPr>
      <p:scale>
        <a:sx n="100" d="100"/>
        <a:sy n="100" d="100"/>
      </p:scale>
      <p:origin x="0" y="0"/>
    </p:cViewPr>
  </p:sorterViewPr>
  <p:notesViewPr>
    <p:cSldViewPr snapToGrid="0">
      <p:cViewPr>
        <p:scale>
          <a:sx n="100" d="100"/>
          <a:sy n="100" d="100"/>
        </p:scale>
        <p:origin x="-840" y="1092"/>
      </p:cViewPr>
      <p:guideLst>
        <p:guide orient="horz" pos="2908"/>
        <p:guide pos="218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005138" cy="461963"/>
          </a:xfrm>
          <a:prstGeom prst="rect">
            <a:avLst/>
          </a:prstGeom>
          <a:noFill/>
          <a:ln w="9525">
            <a:noFill/>
            <a:miter lim="800000"/>
            <a:headEnd/>
            <a:tailEnd/>
          </a:ln>
          <a:effectLst/>
        </p:spPr>
        <p:txBody>
          <a:bodyPr vert="horz" wrap="square" lIns="92369" tIns="46184" rIns="92369" bIns="46184" numCol="1" anchor="t" anchorCtr="0" compatLnSpc="1">
            <a:prstTxWarp prst="textNoShape">
              <a:avLst/>
            </a:prstTxWarp>
          </a:bodyPr>
          <a:lstStyle>
            <a:lvl1pPr defTabSz="923925">
              <a:defRPr sz="1200" b="0" i="0">
                <a:latin typeface="Times New Roman" pitchFamily="18" charset="0"/>
                <a:cs typeface="+mn-cs"/>
              </a:defRPr>
            </a:lvl1pPr>
          </a:lstStyle>
          <a:p>
            <a:pPr>
              <a:defRPr/>
            </a:pPr>
            <a:endParaRPr lang="en-US"/>
          </a:p>
        </p:txBody>
      </p:sp>
      <p:sp>
        <p:nvSpPr>
          <p:cNvPr id="43011" name="Rectangle 3"/>
          <p:cNvSpPr>
            <a:spLocks noGrp="1" noChangeArrowheads="1"/>
          </p:cNvSpPr>
          <p:nvPr>
            <p:ph type="dt" sz="quarter" idx="1"/>
          </p:nvPr>
        </p:nvSpPr>
        <p:spPr bwMode="auto">
          <a:xfrm>
            <a:off x="3929063" y="0"/>
            <a:ext cx="3005137" cy="461963"/>
          </a:xfrm>
          <a:prstGeom prst="rect">
            <a:avLst/>
          </a:prstGeom>
          <a:noFill/>
          <a:ln w="9525">
            <a:noFill/>
            <a:miter lim="800000"/>
            <a:headEnd/>
            <a:tailEnd/>
          </a:ln>
          <a:effectLst/>
        </p:spPr>
        <p:txBody>
          <a:bodyPr vert="horz" wrap="square" lIns="92369" tIns="46184" rIns="92369" bIns="46184" numCol="1" anchor="t" anchorCtr="0" compatLnSpc="1">
            <a:prstTxWarp prst="textNoShape">
              <a:avLst/>
            </a:prstTxWarp>
          </a:bodyPr>
          <a:lstStyle>
            <a:lvl1pPr algn="r" defTabSz="923925">
              <a:defRPr sz="1200" b="0" i="0">
                <a:latin typeface="Times New Roman" pitchFamily="18" charset="0"/>
                <a:cs typeface="+mn-cs"/>
              </a:defRPr>
            </a:lvl1pPr>
          </a:lstStyle>
          <a:p>
            <a:pPr>
              <a:defRPr/>
            </a:pPr>
            <a:endParaRPr lang="en-US"/>
          </a:p>
        </p:txBody>
      </p:sp>
      <p:sp>
        <p:nvSpPr>
          <p:cNvPr id="43012" name="Rectangle 4"/>
          <p:cNvSpPr>
            <a:spLocks noGrp="1" noChangeArrowheads="1"/>
          </p:cNvSpPr>
          <p:nvPr>
            <p:ph type="ftr" sz="quarter" idx="2"/>
          </p:nvPr>
        </p:nvSpPr>
        <p:spPr bwMode="auto">
          <a:xfrm>
            <a:off x="0" y="8770938"/>
            <a:ext cx="3005138" cy="461962"/>
          </a:xfrm>
          <a:prstGeom prst="rect">
            <a:avLst/>
          </a:prstGeom>
          <a:noFill/>
          <a:ln w="9525">
            <a:noFill/>
            <a:miter lim="800000"/>
            <a:headEnd/>
            <a:tailEnd/>
          </a:ln>
          <a:effectLst/>
        </p:spPr>
        <p:txBody>
          <a:bodyPr vert="horz" wrap="square" lIns="92369" tIns="46184" rIns="92369" bIns="46184" numCol="1" anchor="b" anchorCtr="0" compatLnSpc="1">
            <a:prstTxWarp prst="textNoShape">
              <a:avLst/>
            </a:prstTxWarp>
          </a:bodyPr>
          <a:lstStyle>
            <a:lvl1pPr defTabSz="923925">
              <a:defRPr sz="1200" b="0" i="0">
                <a:latin typeface="Times New Roman" pitchFamily="18" charset="0"/>
                <a:cs typeface="+mn-cs"/>
              </a:defRPr>
            </a:lvl1pPr>
          </a:lstStyle>
          <a:p>
            <a:pPr>
              <a:defRPr/>
            </a:pPr>
            <a:endParaRPr lang="en-US"/>
          </a:p>
        </p:txBody>
      </p:sp>
      <p:sp>
        <p:nvSpPr>
          <p:cNvPr id="43013" name="Rectangle 5"/>
          <p:cNvSpPr>
            <a:spLocks noGrp="1" noChangeArrowheads="1"/>
          </p:cNvSpPr>
          <p:nvPr>
            <p:ph type="sldNum" sz="quarter" idx="3"/>
          </p:nvPr>
        </p:nvSpPr>
        <p:spPr bwMode="auto">
          <a:xfrm>
            <a:off x="3929063" y="8770938"/>
            <a:ext cx="3005137" cy="461962"/>
          </a:xfrm>
          <a:prstGeom prst="rect">
            <a:avLst/>
          </a:prstGeom>
          <a:noFill/>
          <a:ln w="9525">
            <a:noFill/>
            <a:miter lim="800000"/>
            <a:headEnd/>
            <a:tailEnd/>
          </a:ln>
          <a:effectLst/>
        </p:spPr>
        <p:txBody>
          <a:bodyPr vert="horz" wrap="square" lIns="92369" tIns="46184" rIns="92369" bIns="46184" numCol="1" anchor="b" anchorCtr="0" compatLnSpc="1">
            <a:prstTxWarp prst="textNoShape">
              <a:avLst/>
            </a:prstTxWarp>
          </a:bodyPr>
          <a:lstStyle>
            <a:lvl1pPr algn="r" defTabSz="923925">
              <a:defRPr sz="1200" b="0" i="0">
                <a:latin typeface="Times New Roman" pitchFamily="18" charset="0"/>
                <a:cs typeface="+mn-cs"/>
              </a:defRPr>
            </a:lvl1pPr>
          </a:lstStyle>
          <a:p>
            <a:pPr>
              <a:defRPr/>
            </a:pPr>
            <a:fld id="{508DFD4D-6BC1-427B-AF51-0A281F0620E3}" type="slidenum">
              <a:rPr lang="en-US"/>
              <a:pPr>
                <a:defRPr/>
              </a:pPr>
              <a:t>‹#›</a:t>
            </a:fld>
            <a:endParaRPr lang="en-US"/>
          </a:p>
        </p:txBody>
      </p:sp>
    </p:spTree>
    <p:extLst>
      <p:ext uri="{BB962C8B-B14F-4D97-AF65-F5344CB8AC3E}">
        <p14:creationId xmlns:p14="http://schemas.microsoft.com/office/powerpoint/2010/main" xmlns="" val="1283260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5138" cy="461963"/>
          </a:xfrm>
          <a:prstGeom prst="rect">
            <a:avLst/>
          </a:prstGeom>
          <a:noFill/>
          <a:ln w="9525">
            <a:noFill/>
            <a:miter lim="800000"/>
            <a:headEnd/>
            <a:tailEnd/>
          </a:ln>
          <a:effectLst/>
        </p:spPr>
        <p:txBody>
          <a:bodyPr vert="horz" wrap="square" lIns="92369" tIns="46184" rIns="92369" bIns="46184" numCol="1" anchor="t" anchorCtr="0" compatLnSpc="1">
            <a:prstTxWarp prst="textNoShape">
              <a:avLst/>
            </a:prstTxWarp>
          </a:bodyPr>
          <a:lstStyle>
            <a:lvl1pPr defTabSz="923925">
              <a:defRPr sz="1200" b="0" i="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929063" y="0"/>
            <a:ext cx="3005137" cy="461963"/>
          </a:xfrm>
          <a:prstGeom prst="rect">
            <a:avLst/>
          </a:prstGeom>
          <a:noFill/>
          <a:ln w="9525">
            <a:noFill/>
            <a:miter lim="800000"/>
            <a:headEnd/>
            <a:tailEnd/>
          </a:ln>
          <a:effectLst/>
        </p:spPr>
        <p:txBody>
          <a:bodyPr vert="horz" wrap="square" lIns="92369" tIns="46184" rIns="92369" bIns="46184" numCol="1" anchor="t" anchorCtr="0" compatLnSpc="1">
            <a:prstTxWarp prst="textNoShape">
              <a:avLst/>
            </a:prstTxWarp>
          </a:bodyPr>
          <a:lstStyle>
            <a:lvl1pPr algn="r" defTabSz="923925">
              <a:defRPr sz="1200" b="0" i="0">
                <a:latin typeface="Times New Roman" pitchFamily="18" charset="0"/>
                <a:cs typeface="+mn-cs"/>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58875" y="692150"/>
            <a:ext cx="4616450" cy="346233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25513" y="4386263"/>
            <a:ext cx="5083175" cy="4154487"/>
          </a:xfrm>
          <a:prstGeom prst="rect">
            <a:avLst/>
          </a:prstGeom>
          <a:noFill/>
          <a:ln w="9525">
            <a:noFill/>
            <a:miter lim="800000"/>
            <a:headEnd/>
            <a:tailEnd/>
          </a:ln>
          <a:effectLst/>
        </p:spPr>
        <p:txBody>
          <a:bodyPr vert="horz" wrap="square" lIns="92369" tIns="46184" rIns="92369" bIns="461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770938"/>
            <a:ext cx="3005138" cy="461962"/>
          </a:xfrm>
          <a:prstGeom prst="rect">
            <a:avLst/>
          </a:prstGeom>
          <a:noFill/>
          <a:ln w="9525">
            <a:noFill/>
            <a:miter lim="800000"/>
            <a:headEnd/>
            <a:tailEnd/>
          </a:ln>
          <a:effectLst/>
        </p:spPr>
        <p:txBody>
          <a:bodyPr vert="horz" wrap="square" lIns="92369" tIns="46184" rIns="92369" bIns="46184" numCol="1" anchor="b" anchorCtr="0" compatLnSpc="1">
            <a:prstTxWarp prst="textNoShape">
              <a:avLst/>
            </a:prstTxWarp>
          </a:bodyPr>
          <a:lstStyle>
            <a:lvl1pPr defTabSz="923925">
              <a:defRPr sz="1200" b="0" i="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929063" y="8770938"/>
            <a:ext cx="3005137" cy="461962"/>
          </a:xfrm>
          <a:prstGeom prst="rect">
            <a:avLst/>
          </a:prstGeom>
          <a:noFill/>
          <a:ln w="9525">
            <a:noFill/>
            <a:miter lim="800000"/>
            <a:headEnd/>
            <a:tailEnd/>
          </a:ln>
          <a:effectLst/>
        </p:spPr>
        <p:txBody>
          <a:bodyPr vert="horz" wrap="square" lIns="92369" tIns="46184" rIns="92369" bIns="46184" numCol="1" anchor="b" anchorCtr="0" compatLnSpc="1">
            <a:prstTxWarp prst="textNoShape">
              <a:avLst/>
            </a:prstTxWarp>
          </a:bodyPr>
          <a:lstStyle>
            <a:lvl1pPr algn="r" defTabSz="923925">
              <a:defRPr sz="1200" b="0" i="0">
                <a:latin typeface="Times New Roman" pitchFamily="18" charset="0"/>
                <a:cs typeface="+mn-cs"/>
              </a:defRPr>
            </a:lvl1pPr>
          </a:lstStyle>
          <a:p>
            <a:pPr>
              <a:defRPr/>
            </a:pPr>
            <a:fld id="{3A7DE1FB-1E16-4975-B71C-36996D964515}" type="slidenum">
              <a:rPr lang="en-US"/>
              <a:pPr>
                <a:defRPr/>
              </a:pPr>
              <a:t>‹#›</a:t>
            </a:fld>
            <a:endParaRPr lang="en-US"/>
          </a:p>
        </p:txBody>
      </p:sp>
    </p:spTree>
    <p:extLst>
      <p:ext uri="{BB962C8B-B14F-4D97-AF65-F5344CB8AC3E}">
        <p14:creationId xmlns:p14="http://schemas.microsoft.com/office/powerpoint/2010/main" xmlns="" val="18903734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yseng.omg.org/SE_UML_Reqts_Analysis/SE_UML_Reqts_Analysis.htm" TargetMode="External"/><Relationship Id="rId13" Type="http://schemas.openxmlformats.org/officeDocument/2006/relationships/hyperlink" Target="http://www.omg.org/cgi-bin/doc?ad/06-03-01" TargetMode="External"/><Relationship Id="rId3" Type="http://schemas.openxmlformats.org/officeDocument/2006/relationships/hyperlink" Target="http://www.incose.org/" TargetMode="External"/><Relationship Id="rId7" Type="http://schemas.openxmlformats.org/officeDocument/2006/relationships/hyperlink" Target="http://syseng.omg.org/SE_DSIG_Coordination/SE%20DSIG%20Coordination.htm" TargetMode="External"/><Relationship Id="rId12" Type="http://schemas.openxmlformats.org/officeDocument/2006/relationships/hyperlink" Target="http://www.omg.org/cgi-bin/doc?ptc/06-05-04"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yseng.omg.org/SE_Conceptual%20Model/SE_Conceptual_Model.htm" TargetMode="External"/><Relationship Id="rId11" Type="http://schemas.openxmlformats.org/officeDocument/2006/relationships/hyperlink" Target="http://www.omgsysml.org/" TargetMode="External"/><Relationship Id="rId5" Type="http://schemas.openxmlformats.org/officeDocument/2006/relationships/hyperlink" Target="http://www.omg.org/technology/documents/UML_for_Systems_Engineering_RFI.htm" TargetMode="External"/><Relationship Id="rId10" Type="http://schemas.openxmlformats.org/officeDocument/2006/relationships/hyperlink" Target="http://syseng.omg.org/Extending%20UML%20From%20Software%20to%20Systems%20-%202003-03-28%20final.htm" TargetMode="External"/><Relationship Id="rId4" Type="http://schemas.openxmlformats.org/officeDocument/2006/relationships/hyperlink" Target="http://www.omg.org/cgi-bin/doc?dtc/2001-07-02" TargetMode="External"/><Relationship Id="rId9" Type="http://schemas.openxmlformats.org/officeDocument/2006/relationships/hyperlink" Target="http://syseng.omg.org/UML_for_SE_RFP.htm" TargetMode="External"/><Relationship Id="rId14" Type="http://schemas.openxmlformats.org/officeDocument/2006/relationships/hyperlink" Target="http://www.omg.org/cgi-bin/doc?ad/06-04-07" TargetMode="Externa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syseng.omg.org/SE_UML_Reqts_Analysis/SE_UML_Reqts_Analysis.htm" TargetMode="External"/><Relationship Id="rId13" Type="http://schemas.openxmlformats.org/officeDocument/2006/relationships/hyperlink" Target="http://www.omg.org/cgi-bin/doc?ad/06-03-01" TargetMode="External"/><Relationship Id="rId3" Type="http://schemas.openxmlformats.org/officeDocument/2006/relationships/hyperlink" Target="http://www.incose.org/" TargetMode="External"/><Relationship Id="rId7" Type="http://schemas.openxmlformats.org/officeDocument/2006/relationships/hyperlink" Target="http://syseng.omg.org/SE_DSIG_Coordination/SE%20DSIG%20Coordination.htm" TargetMode="External"/><Relationship Id="rId12" Type="http://schemas.openxmlformats.org/officeDocument/2006/relationships/hyperlink" Target="http://www.omg.org/cgi-bin/doc?ptc/06-05-04"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yseng.omg.org/SE_Conceptual%20Model/SE_Conceptual_Model.htm" TargetMode="External"/><Relationship Id="rId11" Type="http://schemas.openxmlformats.org/officeDocument/2006/relationships/hyperlink" Target="http://www.omgsysml.org/" TargetMode="External"/><Relationship Id="rId5" Type="http://schemas.openxmlformats.org/officeDocument/2006/relationships/hyperlink" Target="http://www.omg.org/technology/documents/UML_for_Systems_Engineering_RFI.htm" TargetMode="External"/><Relationship Id="rId10" Type="http://schemas.openxmlformats.org/officeDocument/2006/relationships/hyperlink" Target="http://syseng.omg.org/Extending%20UML%20From%20Software%20to%20Systems%20-%202003-03-28%20final.htm" TargetMode="External"/><Relationship Id="rId4" Type="http://schemas.openxmlformats.org/officeDocument/2006/relationships/hyperlink" Target="http://www.omg.org/cgi-bin/doc?dtc/2001-07-02" TargetMode="External"/><Relationship Id="rId9" Type="http://schemas.openxmlformats.org/officeDocument/2006/relationships/hyperlink" Target="http://syseng.omg.org/UML_for_SE_RFP.htm" TargetMode="External"/><Relationship Id="rId14" Type="http://schemas.openxmlformats.org/officeDocument/2006/relationships/hyperlink" Target="http://www.omg.org/cgi-bin/doc?ad/06-04-07"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omg.org/spec/UPDM/2.0/Beta2"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p>
            <a:pPr>
              <a:defRPr/>
            </a:pPr>
            <a:fld id="{D0359A5D-3C1F-4593-A24E-E852405D4D15}" type="slidenum">
              <a:rPr lang="en-US" smtClean="0"/>
              <a:pPr>
                <a:defRPr/>
              </a:pPr>
              <a:t>1</a:t>
            </a:fld>
            <a:endParaRPr lang="en-US" dirty="0" smtClean="0"/>
          </a:p>
        </p:txBody>
      </p:sp>
      <p:sp>
        <p:nvSpPr>
          <p:cNvPr id="26627" name="Rectangle 7"/>
          <p:cNvSpPr txBox="1">
            <a:spLocks noGrp="1" noChangeArrowheads="1"/>
          </p:cNvSpPr>
          <p:nvPr/>
        </p:nvSpPr>
        <p:spPr bwMode="auto">
          <a:xfrm>
            <a:off x="3929063" y="8770938"/>
            <a:ext cx="3005137" cy="461962"/>
          </a:xfrm>
          <a:prstGeom prst="rect">
            <a:avLst/>
          </a:prstGeom>
          <a:noFill/>
          <a:ln w="9525">
            <a:noFill/>
            <a:miter lim="800000"/>
            <a:headEnd/>
            <a:tailEnd/>
          </a:ln>
        </p:spPr>
        <p:txBody>
          <a:bodyPr lIns="92362" tIns="46180" rIns="92362" bIns="46180" anchor="b"/>
          <a:lstStyle/>
          <a:p>
            <a:pPr algn="r" defTabSz="923925"/>
            <a:fld id="{15F99745-8029-4C2A-9B17-1C0C38300B88}" type="slidenum">
              <a:rPr lang="en-US" sz="1200" b="0">
                <a:latin typeface="Times New Roman" pitchFamily="18" charset="0"/>
              </a:rPr>
              <a:pPr algn="r" defTabSz="923925"/>
              <a:t>1</a:t>
            </a:fld>
            <a:endParaRPr lang="en-US" sz="1200" b="0" dirty="0">
              <a:latin typeface="Times New Roman" pitchFamily="18" charset="0"/>
            </a:endParaRPr>
          </a:p>
        </p:txBody>
      </p:sp>
      <p:sp>
        <p:nvSpPr>
          <p:cNvPr id="26628" name="Rectangle 2"/>
          <p:cNvSpPr>
            <a:spLocks noGrp="1" noRot="1" noChangeAspect="1" noChangeArrowheads="1" noTextEdit="1"/>
          </p:cNvSpPr>
          <p:nvPr>
            <p:ph type="sldImg"/>
          </p:nvPr>
        </p:nvSpPr>
        <p:spPr>
          <a:ln/>
        </p:spPr>
      </p:sp>
      <p:sp>
        <p:nvSpPr>
          <p:cNvPr id="26629" name="Rectangle 3"/>
          <p:cNvSpPr>
            <a:spLocks noGrp="1" noChangeArrowheads="1"/>
          </p:cNvSpPr>
          <p:nvPr>
            <p:ph type="body" idx="1"/>
          </p:nvPr>
        </p:nvSpPr>
        <p:spPr>
          <a:noFill/>
          <a:ln/>
        </p:spPr>
        <p:txBody>
          <a:bodyPr lIns="92362" tIns="46180" rIns="92362" bIns="46180"/>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928752" y="8770941"/>
            <a:ext cx="3005448" cy="461960"/>
          </a:xfrm>
          <a:prstGeom prst="rect">
            <a:avLst/>
          </a:prstGeom>
          <a:noFill/>
          <a:ln w="9525">
            <a:noFill/>
            <a:miter lim="800000"/>
            <a:headEnd/>
            <a:tailEnd/>
          </a:ln>
        </p:spPr>
        <p:txBody>
          <a:bodyPr lIns="92364" tIns="46182" rIns="92364" bIns="46182" anchor="b"/>
          <a:lstStyle/>
          <a:p>
            <a:pPr algn="r" defTabSz="941161"/>
            <a:fld id="{C6E4AFEE-EF17-40F1-932F-37553C4ECE11}" type="slidenum">
              <a:rPr lang="en-US" sz="1200">
                <a:latin typeface="Times New Roman" pitchFamily="18" charset="0"/>
              </a:rPr>
              <a:pPr algn="r" defTabSz="941161"/>
              <a:t>3</a:t>
            </a:fld>
            <a:endParaRPr lang="en-US" sz="1200" dirty="0">
              <a:latin typeface="Times New Roman" pitchFamily="18"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694048" y="4386259"/>
            <a:ext cx="5546104" cy="4154490"/>
          </a:xfrm>
          <a:noFill/>
          <a:ln/>
        </p:spPr>
        <p:txBody>
          <a:bodyPr lIns="92376" tIns="46188" rIns="92376" bIns="46188"/>
          <a:lstStyle/>
          <a:p>
            <a:pPr>
              <a:spcBef>
                <a:spcPct val="0"/>
              </a:spcBef>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INCOSE SE Vision 2020* defines Model-based systems engineering (MBSE) as “the formalized application of modeling to support system requirements, design, analysis, verification and validation activities beginning in the conceptual design phase and continuing throughout development and later life cycle phases. MBSE is part of a long-term trend toward model-centric approaches adopted by other engineering disciplines, including mechanical, electrical and software. In particular, MBSE is expected to replace the document-centric approach that has been practiced by systems engineers in the past and to influence the future practice of systems engineering by being fully integrated into the definition of systems engineering processes.” </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*INCOSE-TP-2004-004-02 September, 2007:</a:t>
            </a:r>
            <a:br>
              <a:rPr lang="en-US" dirty="0" smtClean="0"/>
            </a:br>
            <a:r>
              <a:rPr lang="en-US" dirty="0" smtClean="0"/>
              <a:t>http://www.incose.org/ProductsPubs/products/sevision2020.aspx</a:t>
            </a:r>
          </a:p>
        </p:txBody>
      </p:sp>
      <p:sp>
        <p:nvSpPr>
          <p:cNvPr id="4" name="Slide Number Placeholder 3"/>
          <p:cNvSpPr>
            <a:spLocks noGrp="1"/>
          </p:cNvSpPr>
          <p:nvPr>
            <p:ph type="sldNum" sz="quarter" idx="10"/>
          </p:nvPr>
        </p:nvSpPr>
        <p:spPr/>
        <p:txBody>
          <a:bodyPr/>
          <a:lstStyle/>
          <a:p>
            <a:pPr>
              <a:defRPr/>
            </a:pPr>
            <a:fld id="{3A7DE1FB-1E16-4975-B71C-36996D964515}" type="slidenum">
              <a:rPr lang="en-US" smtClean="0"/>
              <a:pPr>
                <a:defRPr/>
              </a:pPr>
              <a:t>4</a:t>
            </a:fld>
            <a:endParaRPr lang="en-US" dirty="0"/>
          </a:p>
        </p:txBody>
      </p:sp>
    </p:spTree>
    <p:extLst>
      <p:ext uri="{BB962C8B-B14F-4D97-AF65-F5344CB8AC3E}">
        <p14:creationId xmlns:p14="http://schemas.microsoft.com/office/powerpoint/2010/main" xmlns="" val="3141847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xfrm>
            <a:off x="694048" y="4386259"/>
            <a:ext cx="5546104" cy="4154490"/>
          </a:xfrm>
          <a:noFill/>
          <a:ln/>
        </p:spPr>
        <p:txBody>
          <a:bodyPr lIns="92376" tIns="46188" rIns="92376" bIns="46188"/>
          <a:lstStyle/>
          <a:p>
            <a:pPr>
              <a:spcBef>
                <a:spcPct val="0"/>
              </a:spcBef>
            </a:pPr>
            <a:endParaRPr lang="en-US" dirty="0" smtClean="0"/>
          </a:p>
        </p:txBody>
      </p:sp>
      <p:sp>
        <p:nvSpPr>
          <p:cNvPr id="52228" name="Slide Number Placeholder 3"/>
          <p:cNvSpPr txBox="1">
            <a:spLocks noGrp="1"/>
          </p:cNvSpPr>
          <p:nvPr/>
        </p:nvSpPr>
        <p:spPr bwMode="auto">
          <a:xfrm>
            <a:off x="3927183" y="8769363"/>
            <a:ext cx="3005448" cy="461961"/>
          </a:xfrm>
          <a:prstGeom prst="rect">
            <a:avLst/>
          </a:prstGeom>
          <a:noFill/>
          <a:ln w="9525">
            <a:noFill/>
            <a:miter lim="800000"/>
            <a:headEnd/>
            <a:tailEnd/>
          </a:ln>
        </p:spPr>
        <p:txBody>
          <a:bodyPr lIns="92376" tIns="46188" rIns="92376" bIns="46188" anchor="b"/>
          <a:lstStyle/>
          <a:p>
            <a:pPr algn="r" defTabSz="923849"/>
            <a:fld id="{7EC4E4D9-8CE7-47A0-AD9E-2C9E666120B0}" type="slidenum">
              <a:rPr lang="en-US" sz="1200">
                <a:latin typeface="Calibri" pitchFamily="34" charset="0"/>
              </a:rPr>
              <a:pPr algn="r" defTabSz="923849"/>
              <a:t>5</a:t>
            </a:fld>
            <a:endParaRPr lang="en-US" sz="1200" dirty="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The application of UML to systems engineering is intended to support modeling of a broad range of systems, which may include hardware, software, data, personnel, procedures, and facilities. The Systems Engineering Domain Special Interest Group (SE DSIG) of the Object Management Group (OMG) was chartered in June, 2001 to support development of the requirements for Systems Engineering (SE) UML, and to develop a technology roadmap to implement these requirements through the OMG technology adoption process.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effectLst/>
                <a:latin typeface="Times New Roman" pitchFamily="18" charset="0"/>
                <a:ea typeface="+mn-ea"/>
                <a:cs typeface="+mn-cs"/>
              </a:rPr>
              <a:t>History:</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The decision to pursue the Unified Modeling Language (UML) for systems engineering (SE), was made following a series of discussions at the International Workshop of the International Council on Systems Engineering (</a:t>
            </a:r>
            <a:r>
              <a:rPr lang="en-US" sz="1200" dirty="0" smtClean="0">
                <a:hlinkClick r:id="rId3"/>
              </a:rPr>
              <a:t>INCOSE</a:t>
            </a:r>
            <a:r>
              <a:rPr lang="en-US" sz="1200" dirty="0" smtClean="0"/>
              <a:t>) in January, 2001. Dave Oliver represented INCOSE at the OMG Technical meeting in July '2001, to initiate a liaison with the OMG to support evolution of UML for Systems Engineering . At the meeting, the Memorandum of Understanding between OMG and INCOSE was signed, and the Systems Engineering Domains Special Interest Group (SE DSIG) was </a:t>
            </a:r>
            <a:r>
              <a:rPr lang="en-US" sz="1200" dirty="0" smtClean="0">
                <a:hlinkClick r:id="rId4"/>
              </a:rPr>
              <a:t>chartered</a:t>
            </a:r>
            <a:r>
              <a:rPr lang="en-US" sz="1200" dirty="0" smtClean="0"/>
              <a:t>. Sanford Friedenthal was identified as the INCOSE liaison to the OMG and SE DSIG chair. The SE DSIG kickoff meeting was held on September 13, 2001 in Toronto.</a:t>
            </a:r>
            <a:br>
              <a:rPr lang="en-US" sz="1200" dirty="0" smtClean="0"/>
            </a:br>
            <a:r>
              <a:rPr lang="en-US" sz="1200" dirty="0" smtClean="0"/>
              <a:t/>
            </a:r>
            <a:br>
              <a:rPr lang="en-US" sz="1200" dirty="0" smtClean="0"/>
            </a:br>
            <a:r>
              <a:rPr lang="en-US" sz="1200" dirty="0" smtClean="0"/>
              <a:t>The initial phase of the SE DSIG focused on developing the requirements for UML for Systems Engineering. This effort included several activities including the issuance of a </a:t>
            </a:r>
            <a:r>
              <a:rPr lang="en-US" sz="1200" dirty="0" smtClean="0">
                <a:hlinkClick r:id="rId5"/>
              </a:rPr>
              <a:t>Request For Information (RFI)</a:t>
            </a:r>
            <a:r>
              <a:rPr lang="en-US" sz="1200" dirty="0" smtClean="0"/>
              <a:t> on how UML is being applied to systems engineering, support for the development of a </a:t>
            </a:r>
            <a:r>
              <a:rPr lang="en-US" sz="1200" dirty="0" smtClean="0">
                <a:hlinkClick r:id="rId6" action="ppaction://hlinkfile"/>
              </a:rPr>
              <a:t>Systems Engineering Conceptual Model,</a:t>
            </a:r>
            <a:r>
              <a:rPr lang="en-US" sz="1200" dirty="0" smtClean="0"/>
              <a:t> </a:t>
            </a:r>
            <a:r>
              <a:rPr lang="en-US" sz="1200" dirty="0" smtClean="0">
                <a:hlinkClick r:id="rId7" action="ppaction://hlinkfile"/>
              </a:rPr>
              <a:t>collaboration activities</a:t>
            </a:r>
            <a:r>
              <a:rPr lang="en-US" sz="1200" dirty="0" smtClean="0"/>
              <a:t> with the UML 2 Submission Teams, and development of a detailed </a:t>
            </a:r>
            <a:r>
              <a:rPr lang="en-US" sz="1200" dirty="0" smtClean="0">
                <a:hlinkClick r:id="rId8" action="ppaction://hlinkfile"/>
              </a:rPr>
              <a:t>requirements analysis for UML for SE</a:t>
            </a:r>
            <a:r>
              <a:rPr lang="en-US" sz="1200" dirty="0" smtClean="0"/>
              <a:t>.  This phase culminated at the OMG Technical Meeting in Orlando on March 28, 2003 with the issuance of the </a:t>
            </a:r>
            <a:r>
              <a:rPr lang="en-US" sz="1200" dirty="0" smtClean="0">
                <a:hlinkClick r:id="rId9" action="ppaction://hlinkfile"/>
              </a:rPr>
              <a:t>UML for Systems Engineering RFP</a:t>
            </a:r>
            <a:r>
              <a:rPr lang="en-US" sz="1200" dirty="0" smtClean="0"/>
              <a:t>. Refer to the INCOSE 2003 paper entitled :"</a:t>
            </a:r>
            <a:r>
              <a:rPr lang="en-US" sz="1200" dirty="0" smtClean="0">
                <a:hlinkClick r:id="rId10" action="ppaction://hlinkfile"/>
              </a:rPr>
              <a:t>Extending UML from Software to Systems</a:t>
            </a:r>
            <a:r>
              <a:rPr lang="en-US" sz="1200" dirty="0" smtClean="0"/>
              <a:t>" for additional background on these activities. The SysML specification was developed in response to the RFP and adopted in July '06. Information on OMG SysML™ can be found at </a:t>
            </a:r>
            <a:r>
              <a:rPr lang="en-US" sz="1200" dirty="0" smtClean="0">
                <a:hlinkClick r:id="rId11"/>
              </a:rPr>
              <a:t>http://www,omgsysml.org</a:t>
            </a:r>
            <a:r>
              <a:rPr lang="en-US" sz="1200"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The </a:t>
            </a:r>
            <a:r>
              <a:rPr lang="en-US" sz="1200" b="0" dirty="0" smtClean="0">
                <a:effectLst/>
                <a:hlinkClick r:id="rId12"/>
              </a:rPr>
              <a:t>Final Adopted OMG SysML Specification</a:t>
            </a:r>
            <a:r>
              <a:rPr lang="en-US" sz="1200" dirty="0" smtClean="0"/>
              <a:t> (</a:t>
            </a:r>
            <a:r>
              <a:rPr lang="en-US" sz="1200" dirty="0" err="1" smtClean="0"/>
              <a:t>ptc</a:t>
            </a:r>
            <a:r>
              <a:rPr lang="en-US" sz="1200" dirty="0" smtClean="0"/>
              <a:t>/06-05-04) replaced the SysML specification (</a:t>
            </a:r>
            <a:r>
              <a:rPr lang="en-US" sz="1200" dirty="0" smtClean="0">
                <a:hlinkClick r:id="rId13"/>
              </a:rPr>
              <a:t>ad/06-03-01)</a:t>
            </a:r>
            <a:r>
              <a:rPr lang="en-US" sz="1200" dirty="0" smtClean="0"/>
              <a:t> and errata (</a:t>
            </a:r>
            <a:r>
              <a:rPr lang="en-US" sz="1200" dirty="0" smtClean="0">
                <a:hlinkClick r:id="rId14"/>
              </a:rPr>
              <a:t>ad/06-04-07</a:t>
            </a:r>
            <a:r>
              <a:rPr lang="en-US" sz="1200" dirty="0" smtClean="0"/>
              <a:t>) that was submitted to the OMG for adoption on April 3, 2006 by the SysML Merge Team (SMT).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2-3, 2005 SE DSIG meeting in Burlingame, SE DSIG participants agreed to pursue a new standard to support the Department of Defense (DoD) and Ministry of </a:t>
            </a:r>
            <a:r>
              <a:rPr lang="en-US" sz="1200" dirty="0" err="1" smtClean="0"/>
              <a:t>Defence</a:t>
            </a:r>
            <a:r>
              <a:rPr lang="en-US" sz="1200" dirty="0" smtClean="0"/>
              <a:t> (MOD) Architecture Frameworks (DODAF and MODAF). At the September, 2005 OMG meeting, the UML Profile for DODAF/MODAF was issued by the OMG through the C4I Domain Task Force. The revised submissions were presented to the OMG at the March '07 OMG meeting in San Diego.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2000" dirty="0" smtClean="0"/>
              <a:t>Modeling has always been an important part of systems engineering to support functional, performance, and other types of engineering analysis. Wayne Wymore introduced a mathematical foundation for MBSE in his book entitled Model-Based Systems Engineering in 1993. However, the growth in computing technology and the introduction of modeling standards such as SysML, UPDM, </a:t>
            </a:r>
            <a:r>
              <a:rPr lang="en-US" sz="2000" dirty="0" err="1" smtClean="0"/>
              <a:t>Modelica</a:t>
            </a:r>
            <a:r>
              <a:rPr lang="en-US" sz="2000" dirty="0" smtClean="0"/>
              <a:t>, HLA, and others, are helping to enable MBSE as a standard practice, and provide a foundation to integrate diverse models needed to fully specify and analyze systems. </a:t>
            </a:r>
          </a:p>
          <a:p>
            <a:pPr lvl="0"/>
            <a:endParaRPr lang="en-US" sz="2000" dirty="0" smtClean="0"/>
          </a:p>
          <a:p>
            <a:r>
              <a:rPr lang="en-US" sz="2000" b="0" dirty="0" smtClean="0"/>
              <a:t>SysML supports nine (9) diagram types</a:t>
            </a:r>
          </a:p>
          <a:p>
            <a:pPr lvl="1"/>
            <a:r>
              <a:rPr lang="en-US" sz="1800" b="0" dirty="0" smtClean="0"/>
              <a:t>4 Behavioral that define the work-flow and business rules</a:t>
            </a:r>
          </a:p>
          <a:p>
            <a:pPr lvl="1"/>
            <a:r>
              <a:rPr lang="en-US" sz="1800" b="0" dirty="0" smtClean="0"/>
              <a:t>4 Structural that define the physical and logical structure, and</a:t>
            </a:r>
          </a:p>
          <a:p>
            <a:pPr lvl="1"/>
            <a:r>
              <a:rPr lang="en-US" sz="1800" b="0" dirty="0" smtClean="0"/>
              <a:t>1 Requirement type that defines and drives the architecture</a:t>
            </a:r>
          </a:p>
          <a:p>
            <a:r>
              <a:rPr lang="en-US" sz="2000" b="0" dirty="0" smtClean="0"/>
              <a:t>The defined diagram types satisfy many DoDAF views</a:t>
            </a:r>
          </a:p>
          <a:p>
            <a:pPr lvl="1"/>
            <a:endParaRPr lang="en-US" sz="2000" dirty="0" smtClean="0"/>
          </a:p>
          <a:p>
            <a:endParaRPr lang="en-US" sz="1200" dirty="0"/>
          </a:p>
        </p:txBody>
      </p:sp>
      <p:sp>
        <p:nvSpPr>
          <p:cNvPr id="4" name="Slide Number Placeholder 3"/>
          <p:cNvSpPr>
            <a:spLocks noGrp="1"/>
          </p:cNvSpPr>
          <p:nvPr>
            <p:ph type="sldNum" sz="quarter" idx="10"/>
          </p:nvPr>
        </p:nvSpPr>
        <p:spPr/>
        <p:txBody>
          <a:bodyPr/>
          <a:lstStyle/>
          <a:p>
            <a:pPr>
              <a:defRPr/>
            </a:pPr>
            <a:fld id="{3A7DE1FB-1E16-4975-B71C-36996D964515}" type="slidenum">
              <a:rPr lang="en-US" smtClean="0"/>
              <a:pPr>
                <a:defRPr/>
              </a:pPr>
              <a:t>6</a:t>
            </a:fld>
            <a:endParaRPr lang="en-US"/>
          </a:p>
        </p:txBody>
      </p:sp>
    </p:spTree>
    <p:extLst>
      <p:ext uri="{BB962C8B-B14F-4D97-AF65-F5344CB8AC3E}">
        <p14:creationId xmlns:p14="http://schemas.microsoft.com/office/powerpoint/2010/main" xmlns="" val="2073575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The application of UML to systems engineering is intended to support modeling of a broad range of systems, which may include hardware, software, data, personnel, procedures, and facilities. The Systems Engineering Domain Special Interest Group (SE DSIG) of the Object Management Group (OMG) was chartered in June, 2001 to support development of the requirements for Systems Engineering (SE) UML, and to develop a technology roadmap to implement these requirements through the OMG technology adoption process.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effectLst/>
                <a:latin typeface="Times New Roman" pitchFamily="18" charset="0"/>
                <a:ea typeface="+mn-ea"/>
                <a:cs typeface="+mn-cs"/>
              </a:rPr>
              <a:t>History:</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The decision to pursue the Unified Modeling Language (UML) for systems engineering (SE), was made following a series of discussions at the International Workshop of the International Council on Systems Engineering (</a:t>
            </a:r>
            <a:r>
              <a:rPr lang="en-US" sz="1200" dirty="0" smtClean="0">
                <a:hlinkClick r:id="rId3"/>
              </a:rPr>
              <a:t>INCOSE</a:t>
            </a:r>
            <a:r>
              <a:rPr lang="en-US" sz="1200" dirty="0" smtClean="0"/>
              <a:t>) in January, 2001. Dave Oliver represented INCOSE at the OMG Technical meeting in July '2001, to initiate a liaison with the OMG to support evolution of UML for Systems Engineering . At the meeting, the Memorandum of Understanding between OMG and INCOSE was signed, and the Systems Engineering Domains Special Interest Group (SE DSIG) was </a:t>
            </a:r>
            <a:r>
              <a:rPr lang="en-US" sz="1200" dirty="0" smtClean="0">
                <a:hlinkClick r:id="rId4"/>
              </a:rPr>
              <a:t>chartered</a:t>
            </a:r>
            <a:r>
              <a:rPr lang="en-US" sz="1200" dirty="0" smtClean="0"/>
              <a:t>. Sanford Friedenthal was identified as the INCOSE liaison to the OMG and SE DSIG chair. The SE DSIG kickoff meeting was held on September 13, 2001 in Toronto.</a:t>
            </a:r>
            <a:br>
              <a:rPr lang="en-US" sz="1200" dirty="0" smtClean="0"/>
            </a:br>
            <a:r>
              <a:rPr lang="en-US" sz="1200" dirty="0" smtClean="0"/>
              <a:t/>
            </a:r>
            <a:br>
              <a:rPr lang="en-US" sz="1200" dirty="0" smtClean="0"/>
            </a:br>
            <a:r>
              <a:rPr lang="en-US" sz="1200" dirty="0" smtClean="0"/>
              <a:t>The initial phase of the SE DSIG focused on developing the requirements for UML for Systems Engineering. This effort included several activities including the issuance of a </a:t>
            </a:r>
            <a:r>
              <a:rPr lang="en-US" sz="1200" dirty="0" smtClean="0">
                <a:hlinkClick r:id="rId5"/>
              </a:rPr>
              <a:t>Request For Information (RFI)</a:t>
            </a:r>
            <a:r>
              <a:rPr lang="en-US" sz="1200" dirty="0" smtClean="0"/>
              <a:t> on how UML is being applied to systems engineering, support for the development of a </a:t>
            </a:r>
            <a:r>
              <a:rPr lang="en-US" sz="1200" dirty="0" smtClean="0">
                <a:hlinkClick r:id="rId6" action="ppaction://hlinkfile"/>
              </a:rPr>
              <a:t>Systems Engineering Conceptual Model,</a:t>
            </a:r>
            <a:r>
              <a:rPr lang="en-US" sz="1200" dirty="0" smtClean="0"/>
              <a:t> </a:t>
            </a:r>
            <a:r>
              <a:rPr lang="en-US" sz="1200" dirty="0" smtClean="0">
                <a:hlinkClick r:id="rId7" action="ppaction://hlinkfile"/>
              </a:rPr>
              <a:t>collaboration activities</a:t>
            </a:r>
            <a:r>
              <a:rPr lang="en-US" sz="1200" dirty="0" smtClean="0"/>
              <a:t> with the UML 2 Submission Teams, and development of a detailed </a:t>
            </a:r>
            <a:r>
              <a:rPr lang="en-US" sz="1200" dirty="0" smtClean="0">
                <a:hlinkClick r:id="rId8" action="ppaction://hlinkfile"/>
              </a:rPr>
              <a:t>requirements analysis for UML for SE</a:t>
            </a:r>
            <a:r>
              <a:rPr lang="en-US" sz="1200" dirty="0" smtClean="0"/>
              <a:t>.  This phase culminated at the OMG Technical Meeting in Orlando on March 28, 2003 with the issuance of the </a:t>
            </a:r>
            <a:r>
              <a:rPr lang="en-US" sz="1200" dirty="0" smtClean="0">
                <a:hlinkClick r:id="rId9" action="ppaction://hlinkfile"/>
              </a:rPr>
              <a:t>UML for Systems Engineering RFP</a:t>
            </a:r>
            <a:r>
              <a:rPr lang="en-US" sz="1200" dirty="0" smtClean="0"/>
              <a:t>. Refer to the INCOSE 2003 paper entitled :"</a:t>
            </a:r>
            <a:r>
              <a:rPr lang="en-US" sz="1200" dirty="0" smtClean="0">
                <a:hlinkClick r:id="rId10" action="ppaction://hlinkfile"/>
              </a:rPr>
              <a:t>Extending UML from Software to Systems</a:t>
            </a:r>
            <a:r>
              <a:rPr lang="en-US" sz="1200" dirty="0" smtClean="0"/>
              <a:t>" for additional background on these activities. The SysML specification was developed in response to the RFP and adopted in July '06. Information on OMG SysML™ can be found at </a:t>
            </a:r>
            <a:r>
              <a:rPr lang="en-US" sz="1200" dirty="0" smtClean="0">
                <a:hlinkClick r:id="rId11"/>
              </a:rPr>
              <a:t>http://www,omgsysml.org</a:t>
            </a:r>
            <a:r>
              <a:rPr lang="en-US" sz="1200"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The </a:t>
            </a:r>
            <a:r>
              <a:rPr lang="en-US" sz="1200" b="0" dirty="0" smtClean="0">
                <a:effectLst/>
                <a:hlinkClick r:id="rId12"/>
              </a:rPr>
              <a:t>Final Adopted OMG SysML Specification</a:t>
            </a:r>
            <a:r>
              <a:rPr lang="en-US" sz="1200" dirty="0" smtClean="0"/>
              <a:t> (</a:t>
            </a:r>
            <a:r>
              <a:rPr lang="en-US" sz="1200" dirty="0" err="1" smtClean="0"/>
              <a:t>ptc</a:t>
            </a:r>
            <a:r>
              <a:rPr lang="en-US" sz="1200" dirty="0" smtClean="0"/>
              <a:t>/06-05-04) replaced the SysML specification (</a:t>
            </a:r>
            <a:r>
              <a:rPr lang="en-US" sz="1200" dirty="0" smtClean="0">
                <a:hlinkClick r:id="rId13"/>
              </a:rPr>
              <a:t>ad/06-03-01)</a:t>
            </a:r>
            <a:r>
              <a:rPr lang="en-US" sz="1200" dirty="0" smtClean="0"/>
              <a:t> and errata (</a:t>
            </a:r>
            <a:r>
              <a:rPr lang="en-US" sz="1200" dirty="0" smtClean="0">
                <a:hlinkClick r:id="rId14"/>
              </a:rPr>
              <a:t>ad/06-04-07</a:t>
            </a:r>
            <a:r>
              <a:rPr lang="en-US" sz="1200" dirty="0" smtClean="0"/>
              <a:t>) that was submitted to the OMG for adoption on April 3, 2006 by the SysML Merge Team (SMT).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2-3, 2005 SE DSIG meeting in Burlingame, SE DSIG participants agreed to pursue a new standard to support the Department of Defense (DoD) and Ministry of </a:t>
            </a:r>
            <a:r>
              <a:rPr lang="en-US" sz="1200" dirty="0" err="1" smtClean="0"/>
              <a:t>Defence</a:t>
            </a:r>
            <a:r>
              <a:rPr lang="en-US" sz="1200" dirty="0" smtClean="0"/>
              <a:t> (MOD) Architecture Frameworks (DODAF and MODAF). At the September, 2005 OMG meeting, the UML Profile for DODAF/MODAF was issued by the OMG through the C4I Domain Task Force. The revised submissions were presented to the OMG at the March '07 OMG meeting in San Diego.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2000" dirty="0" smtClean="0"/>
              <a:t>Modeling has always been an important part of systems engineering to support functional, performance, and other types of engineering analysis. Wayne Wymore introduced a mathematical foundation for MBSE in his book entitled Model-Based Systems Engineering in 1993. However, the growth in computing technology and the introduction of modeling standards such as SysML, UPDM, </a:t>
            </a:r>
            <a:r>
              <a:rPr lang="en-US" sz="2000" dirty="0" err="1" smtClean="0"/>
              <a:t>Modelica</a:t>
            </a:r>
            <a:r>
              <a:rPr lang="en-US" sz="2000" dirty="0" smtClean="0"/>
              <a:t>, HLA, and others, are helping to enable MBSE as a standard practice, and provide a foundation to integrate diverse models needed to fully specify and analyze systems. </a:t>
            </a:r>
          </a:p>
          <a:p>
            <a:pPr lvl="0"/>
            <a:endParaRPr lang="en-US" sz="2000" dirty="0" smtClean="0"/>
          </a:p>
          <a:p>
            <a:r>
              <a:rPr lang="en-US" sz="2000" b="0" dirty="0" smtClean="0"/>
              <a:t>SysML supports nine (9) diagram types</a:t>
            </a:r>
          </a:p>
          <a:p>
            <a:pPr lvl="1"/>
            <a:r>
              <a:rPr lang="en-US" sz="1800" b="0" dirty="0" smtClean="0"/>
              <a:t>4 Behavioral that define the work-flow and business rules</a:t>
            </a:r>
          </a:p>
          <a:p>
            <a:pPr lvl="1"/>
            <a:r>
              <a:rPr lang="en-US" sz="1800" b="0" dirty="0" smtClean="0"/>
              <a:t>4 Structural that define the physical and logical structure, and</a:t>
            </a:r>
          </a:p>
          <a:p>
            <a:pPr lvl="1"/>
            <a:r>
              <a:rPr lang="en-US" sz="1800" b="0" dirty="0" smtClean="0"/>
              <a:t>1 Requirement type that defines and drives the architecture</a:t>
            </a:r>
          </a:p>
          <a:p>
            <a:r>
              <a:rPr lang="en-US" sz="2000" b="0" dirty="0" smtClean="0"/>
              <a:t>The defined diagram types satisfy many DoDAF views</a:t>
            </a:r>
          </a:p>
          <a:p>
            <a:pPr lvl="1"/>
            <a:endParaRPr lang="en-US" sz="2000" dirty="0" smtClean="0"/>
          </a:p>
          <a:p>
            <a:endParaRPr lang="en-US" sz="1200" dirty="0"/>
          </a:p>
        </p:txBody>
      </p:sp>
      <p:sp>
        <p:nvSpPr>
          <p:cNvPr id="4" name="Slide Number Placeholder 3"/>
          <p:cNvSpPr>
            <a:spLocks noGrp="1"/>
          </p:cNvSpPr>
          <p:nvPr>
            <p:ph type="sldNum" sz="quarter" idx="10"/>
          </p:nvPr>
        </p:nvSpPr>
        <p:spPr/>
        <p:txBody>
          <a:bodyPr/>
          <a:lstStyle/>
          <a:p>
            <a:pPr>
              <a:defRPr/>
            </a:pPr>
            <a:fld id="{3A7DE1FB-1E16-4975-B71C-36996D964515}" type="slidenum">
              <a:rPr lang="en-US" smtClean="0"/>
              <a:pPr>
                <a:defRPr/>
              </a:pPr>
              <a:t>7</a:t>
            </a:fld>
            <a:endParaRPr lang="en-US"/>
          </a:p>
        </p:txBody>
      </p:sp>
    </p:spTree>
    <p:extLst>
      <p:ext uri="{BB962C8B-B14F-4D97-AF65-F5344CB8AC3E}">
        <p14:creationId xmlns:p14="http://schemas.microsoft.com/office/powerpoint/2010/main" xmlns="" val="2073575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UPDM was developed using a model-driven approach. A simple description of the work process is: </a:t>
            </a:r>
          </a:p>
          <a:p>
            <a:pPr lvl="1"/>
            <a:r>
              <a:rPr lang="en-US" dirty="0" smtClean="0"/>
              <a:t>The Domain Metamodel (DMM) was created using UML Class models to represent the concepts in DoDAF and MODAF. </a:t>
            </a:r>
          </a:p>
          <a:p>
            <a:pPr lvl="1"/>
            <a:r>
              <a:rPr lang="en-US" dirty="0" smtClean="0"/>
              <a:t>The specification was generated from the profile model. </a:t>
            </a:r>
          </a:p>
          <a:p>
            <a:pPr lvl="1"/>
            <a:endParaRPr lang="en-US" dirty="0" smtClean="0"/>
          </a:p>
          <a:p>
            <a:pPr lvl="1"/>
            <a:r>
              <a:rPr lang="en-US" sz="1200" dirty="0" smtClean="0">
                <a:solidFill>
                  <a:prstClr val="black"/>
                </a:solidFill>
              </a:rPr>
              <a:t>UPDM, Version 2.0, available from: </a:t>
            </a:r>
            <a:r>
              <a:rPr lang="en-US" sz="1200" u="sng" dirty="0" smtClean="0">
                <a:solidFill>
                  <a:schemeClr val="tx1"/>
                </a:solidFill>
                <a:hlinkClick r:id="rId3"/>
              </a:rPr>
              <a:t>http://www.omg.org/spec/UPDM/2.0/Beta2</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3A7DE1FB-1E16-4975-B71C-36996D964515}" type="slidenum">
              <a:rPr lang="en-US" smtClean="0"/>
              <a:pPr>
                <a:defRPr/>
              </a:pPr>
              <a:t>8</a:t>
            </a:fld>
            <a:endParaRPr lang="en-US"/>
          </a:p>
        </p:txBody>
      </p:sp>
    </p:spTree>
    <p:extLst>
      <p:ext uri="{BB962C8B-B14F-4D97-AF65-F5344CB8AC3E}">
        <p14:creationId xmlns:p14="http://schemas.microsoft.com/office/powerpoint/2010/main" xmlns="" val="171548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929063" y="8770938"/>
            <a:ext cx="3005137" cy="461962"/>
          </a:xfrm>
          <a:prstGeom prst="rect">
            <a:avLst/>
          </a:prstGeom>
          <a:noFill/>
          <a:ln w="9525">
            <a:noFill/>
            <a:miter lim="800000"/>
            <a:headEnd/>
            <a:tailEnd/>
          </a:ln>
        </p:spPr>
        <p:txBody>
          <a:bodyPr lIns="92364" tIns="46182" rIns="92364" bIns="46182" anchor="b"/>
          <a:lstStyle/>
          <a:p>
            <a:pPr algn="r" defTabSz="939800"/>
            <a:fld id="{A9F679F1-8B90-42C4-B200-132F79A26FFE}" type="slidenum">
              <a:rPr lang="en-US" sz="1200">
                <a:latin typeface="Times New Roman" pitchFamily="18" charset="0"/>
              </a:rPr>
              <a:pPr algn="r" defTabSz="939800"/>
              <a:t>9</a:t>
            </a:fld>
            <a:endParaRPr lang="en-US" sz="120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lIns="92376" tIns="46188" rIns="92376" bIns="46188"/>
          <a:lstStyle/>
          <a:p>
            <a:pPr eaLnBrk="1" hangingPunct="1">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33A84B1-1BAC-4F81-82CD-0A4833E3930C}" type="slidenum">
              <a:rPr lang="en-US" smtClean="0"/>
              <a:pPr/>
              <a:t>11</a:t>
            </a:fld>
            <a:endParaRPr lang="en-US" smtClean="0"/>
          </a:p>
        </p:txBody>
      </p:sp>
      <p:sp>
        <p:nvSpPr>
          <p:cNvPr id="56323" name="Rectangle 4"/>
          <p:cNvSpPr>
            <a:spLocks noGrp="1" noRot="1" noChangeAspect="1" noChangeArrowheads="1" noTextEdit="1"/>
          </p:cNvSpPr>
          <p:nvPr>
            <p:ph type="sldImg"/>
          </p:nvPr>
        </p:nvSpPr>
        <p:spPr>
          <a:ln/>
        </p:spPr>
      </p:sp>
      <p:sp>
        <p:nvSpPr>
          <p:cNvPr id="56324" name="Rectangle 5"/>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529F8D79-5624-4670-9781-6BC23E8F1450}" type="slidenum">
              <a:rPr lang="en-US"/>
              <a:pPr>
                <a:defRPr/>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1A9E310-63C8-48EE-894C-16B3E0E0AB49}" type="slidenum">
              <a:rPr lang="en-US"/>
              <a:pPr>
                <a:defRPr/>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825" y="0"/>
            <a:ext cx="2060575"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73100" y="0"/>
            <a:ext cx="6029325"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1D58C62-FAAD-4757-B306-5336804AAA54}" type="slidenum">
              <a:rPr lang="en-US"/>
              <a:pPr>
                <a:defRPr/>
              </a:pPr>
              <a:t>‹#›</a:t>
            </a:fld>
            <a:endParaRPr lang="en-US"/>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463800" y="0"/>
            <a:ext cx="6451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73100" y="1295400"/>
            <a:ext cx="7772400" cy="4800600"/>
          </a:xfrm>
        </p:spPr>
        <p:txBody>
          <a:bodyPr/>
          <a:lstStyle/>
          <a:p>
            <a:pPr lvl="0"/>
            <a:endParaRPr lang="en-US" noProof="0"/>
          </a:p>
        </p:txBody>
      </p:sp>
      <p:sp>
        <p:nvSpPr>
          <p:cNvPr id="4" name="Rectangle 6"/>
          <p:cNvSpPr>
            <a:spLocks noGrp="1" noChangeArrowheads="1"/>
          </p:cNvSpPr>
          <p:nvPr>
            <p:ph type="sldNum" sz="quarter" idx="10"/>
          </p:nvPr>
        </p:nvSpPr>
        <p:spPr>
          <a:ln/>
        </p:spPr>
        <p:txBody>
          <a:bodyPr/>
          <a:lstStyle>
            <a:lvl1pPr>
              <a:defRPr/>
            </a:lvl1pPr>
          </a:lstStyle>
          <a:p>
            <a:pPr>
              <a:defRPr/>
            </a:pPr>
            <a:fld id="{6CDD77CD-02A4-4FC6-95DB-6BE34DD506AB}" type="slidenum">
              <a:rPr lang="en-US"/>
              <a:pPr>
                <a:defRPr/>
              </a:pPr>
              <a:t>‹#›</a:t>
            </a:fld>
            <a:endParaRPr lang="en-US"/>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07D37A-D6D0-45E6-A31A-2AF2C235C0F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6CB7CB-A785-427B-A558-2AB8018E33E8}"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8F2285-A049-452B-8DFB-8A421DB1080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55204D-6008-4565-A75B-031092D8E10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DD00E4B-7358-4E7D-96B4-E35A73EAA2D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05A95BF-5EBD-4F29-AE66-1078935F0E96}"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69B403C-BC05-43B9-9FAE-A9DE456A92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349908F2-D6BE-40CC-84CC-5B5E222101DB}" type="slidenum">
              <a:rPr lang="en-US"/>
              <a:pPr>
                <a:defRPr/>
              </a:pPr>
              <a:t>‹#›</a:t>
            </a:fld>
            <a:endParaRPr lang="en-US"/>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3446593-82A6-4D2B-9008-79B6B0862F78}"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2F8242-DD24-409A-8C14-32CD80290401}"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476CB2-C63A-48A6-89C4-10C7673510A2}"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5D2ECD-E242-4F19-843A-8C7168AA9AD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758E5BE6-FF6C-447C-8F8B-B74D85E851D5}" type="slidenum">
              <a:rPr lang="en-US"/>
              <a:pPr>
                <a:defRPr/>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731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8D7952AA-5E98-4380-B1A7-2FDBBEE8747B}" type="slidenum">
              <a:rPr lang="en-US"/>
              <a:pPr>
                <a:defRPr/>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B1B09483-C3A8-48F3-BF1A-F51C5131F1BA}" type="slidenum">
              <a:rPr lang="en-US"/>
              <a:pPr>
                <a:defRPr/>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DCFF9C6F-CCDF-4ECC-A2D0-CC8F9E836C9B}" type="slidenum">
              <a:rPr lang="en-US"/>
              <a:pPr>
                <a:defRPr/>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BEFEC86-E749-41E8-87F2-0979E268A242}" type="slidenum">
              <a:rPr lang="en-US"/>
              <a:pPr>
                <a:defRPr/>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C6361C46-5BB6-454A-B070-875A107DBB9B}" type="slidenum">
              <a:rPr lang="en-US"/>
              <a:pPr>
                <a:defRPr/>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C4282AC4-5938-41FA-8B83-4B190A4943E7}" type="slidenum">
              <a:rPr lang="en-US"/>
              <a:pPr>
                <a:defRPr/>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3800" y="0"/>
            <a:ext cx="6451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73100" y="1295400"/>
            <a:ext cx="7772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6553200" y="65500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latin typeface="Arial" charset="0"/>
                <a:cs typeface="+mn-cs"/>
              </a:defRPr>
            </a:lvl1pPr>
          </a:lstStyle>
          <a:p>
            <a:pPr>
              <a:defRPr/>
            </a:pPr>
            <a:fld id="{D5E86BDC-EA2E-406D-8355-998936595697}" type="slidenum">
              <a:rPr lang="en-US"/>
              <a:pPr>
                <a:defRPr/>
              </a:pPr>
              <a:t>‹#›</a:t>
            </a:fld>
            <a:endParaRPr lang="en-US"/>
          </a:p>
        </p:txBody>
      </p:sp>
      <p:pic>
        <p:nvPicPr>
          <p:cNvPr id="1029" name="Picture 2"/>
          <p:cNvPicPr>
            <a:picLocks noChangeAspect="1" noChangeArrowheads="1"/>
          </p:cNvPicPr>
          <p:nvPr/>
        </p:nvPicPr>
        <p:blipFill>
          <a:blip r:embed="rId14" cstate="print"/>
          <a:srcRect/>
          <a:stretch>
            <a:fillRect/>
          </a:stretch>
        </p:blipFill>
        <p:spPr bwMode="auto">
          <a:xfrm>
            <a:off x="152400" y="76200"/>
            <a:ext cx="2438400" cy="914400"/>
          </a:xfrm>
          <a:prstGeom prst="rect">
            <a:avLst/>
          </a:prstGeom>
          <a:noFill/>
          <a:ln w="9525">
            <a:noFill/>
            <a:miter lim="800000"/>
            <a:headEnd/>
            <a:tailEnd/>
          </a:ln>
        </p:spPr>
      </p:pic>
      <p:sp>
        <p:nvSpPr>
          <p:cNvPr id="10" name="TextBox 9"/>
          <p:cNvSpPr txBox="1"/>
          <p:nvPr/>
        </p:nvSpPr>
        <p:spPr>
          <a:xfrm>
            <a:off x="152400" y="847725"/>
            <a:ext cx="2438400" cy="277813"/>
          </a:xfrm>
          <a:prstGeom prst="rect">
            <a:avLst/>
          </a:prstGeom>
          <a:noFill/>
        </p:spPr>
        <p:txBody>
          <a:bodyPr>
            <a:spAutoFit/>
          </a:bodyPr>
          <a:lstStyle/>
          <a:p>
            <a:pPr fontAlgn="auto">
              <a:spcBef>
                <a:spcPts val="0"/>
              </a:spcBef>
              <a:spcAft>
                <a:spcPts val="0"/>
              </a:spcAft>
              <a:defRPr/>
            </a:pPr>
            <a:r>
              <a:rPr lang="en-US" sz="1200" dirty="0">
                <a:solidFill>
                  <a:srgbClr val="6639B7"/>
                </a:solidFill>
                <a:latin typeface="Verdana" pitchFamily="34" charset="0"/>
                <a:cs typeface="+mn-cs"/>
              </a:rPr>
              <a:t>A Combat Support Agency</a:t>
            </a:r>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Lst>
  <p:transition spd="med"/>
  <p:hf sldNum="0" hdr="0" ftr="0" dt="0"/>
  <p:txStyles>
    <p:titleStyle>
      <a:lvl1pPr algn="ctr" rtl="0" eaLnBrk="0" fontAlgn="base" hangingPunct="0">
        <a:spcBef>
          <a:spcPct val="0"/>
        </a:spcBef>
        <a:spcAft>
          <a:spcPct val="0"/>
        </a:spcAft>
        <a:defRPr sz="36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600" b="1">
          <a:solidFill>
            <a:schemeClr val="tx2"/>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3600" b="1">
          <a:solidFill>
            <a:schemeClr val="tx2"/>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3600" b="1">
          <a:solidFill>
            <a:schemeClr val="tx2"/>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3600" b="1">
          <a:solidFill>
            <a:schemeClr val="tx2"/>
          </a:solidFill>
          <a:effectLst>
            <a:outerShdw blurRad="38100" dist="38100" dir="2700000" algn="tl">
              <a:srgbClr val="C0C0C0"/>
            </a:outerShdw>
          </a:effectLst>
          <a:latin typeface="Arial" charset="0"/>
        </a:defRPr>
      </a:lvl5pPr>
      <a:lvl6pPr marL="457200" algn="ctr" rtl="0" fontAlgn="base">
        <a:spcBef>
          <a:spcPct val="0"/>
        </a:spcBef>
        <a:spcAft>
          <a:spcPct val="0"/>
        </a:spcAft>
        <a:defRPr sz="3600" b="1">
          <a:solidFill>
            <a:schemeClr val="tx2"/>
          </a:solidFill>
          <a:effectLst>
            <a:outerShdw blurRad="38100" dist="38100" dir="2700000" algn="tl">
              <a:srgbClr val="C0C0C0"/>
            </a:outerShdw>
          </a:effectLst>
          <a:latin typeface="Arial" charset="0"/>
        </a:defRPr>
      </a:lvl6pPr>
      <a:lvl7pPr marL="914400" algn="ctr" rtl="0" fontAlgn="base">
        <a:spcBef>
          <a:spcPct val="0"/>
        </a:spcBef>
        <a:spcAft>
          <a:spcPct val="0"/>
        </a:spcAft>
        <a:defRPr sz="3600" b="1">
          <a:solidFill>
            <a:schemeClr val="tx2"/>
          </a:solidFill>
          <a:effectLst>
            <a:outerShdw blurRad="38100" dist="38100" dir="2700000" algn="tl">
              <a:srgbClr val="C0C0C0"/>
            </a:outerShdw>
          </a:effectLst>
          <a:latin typeface="Arial" charset="0"/>
        </a:defRPr>
      </a:lvl7pPr>
      <a:lvl8pPr marL="1371600" algn="ctr" rtl="0" fontAlgn="base">
        <a:spcBef>
          <a:spcPct val="0"/>
        </a:spcBef>
        <a:spcAft>
          <a:spcPct val="0"/>
        </a:spcAft>
        <a:defRPr sz="3600" b="1">
          <a:solidFill>
            <a:schemeClr val="tx2"/>
          </a:solidFill>
          <a:effectLst>
            <a:outerShdw blurRad="38100" dist="38100" dir="2700000" algn="tl">
              <a:srgbClr val="C0C0C0"/>
            </a:outerShdw>
          </a:effectLst>
          <a:latin typeface="Arial" charset="0"/>
        </a:defRPr>
      </a:lvl8pPr>
      <a:lvl9pPr marL="1828800" algn="ctr" rtl="0" fontAlgn="base">
        <a:spcBef>
          <a:spcPct val="0"/>
        </a:spcBef>
        <a:spcAft>
          <a:spcPct val="0"/>
        </a:spcAft>
        <a:defRPr sz="3600" b="1">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b="1">
          <a:solidFill>
            <a:schemeClr val="tx1"/>
          </a:solidFill>
          <a:latin typeface="+mn-lt"/>
        </a:defRPr>
      </a:lvl2pPr>
      <a:lvl3pPr marL="1143000" indent="-228600" algn="l" rtl="0" eaLnBrk="0" fontAlgn="base" hangingPunct="0">
        <a:spcBef>
          <a:spcPct val="20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1600" b="1">
          <a:solidFill>
            <a:schemeClr val="tx1"/>
          </a:solidFill>
          <a:latin typeface="+mn-lt"/>
        </a:defRPr>
      </a:lvl4pPr>
      <a:lvl5pPr marL="2057400" indent="-228600" algn="l" rtl="0" eaLnBrk="0" fontAlgn="base" hangingPunct="0">
        <a:spcBef>
          <a:spcPct val="20000"/>
        </a:spcBef>
        <a:spcAft>
          <a:spcPct val="0"/>
        </a:spcAft>
        <a:buChar char="»"/>
        <a:defRPr sz="1200" b="1">
          <a:solidFill>
            <a:schemeClr val="tx1"/>
          </a:solidFill>
          <a:latin typeface="+mn-lt"/>
        </a:defRPr>
      </a:lvl5pPr>
      <a:lvl6pPr marL="2514600" indent="-228600" algn="l" rtl="0" fontAlgn="base">
        <a:spcBef>
          <a:spcPct val="20000"/>
        </a:spcBef>
        <a:spcAft>
          <a:spcPct val="0"/>
        </a:spcAft>
        <a:buChar char="»"/>
        <a:defRPr sz="1200" b="1">
          <a:solidFill>
            <a:schemeClr val="tx1"/>
          </a:solidFill>
          <a:latin typeface="+mn-lt"/>
        </a:defRPr>
      </a:lvl6pPr>
      <a:lvl7pPr marL="2971800" indent="-228600" algn="l" rtl="0" fontAlgn="base">
        <a:spcBef>
          <a:spcPct val="20000"/>
        </a:spcBef>
        <a:spcAft>
          <a:spcPct val="0"/>
        </a:spcAft>
        <a:buChar char="»"/>
        <a:defRPr sz="1200" b="1">
          <a:solidFill>
            <a:schemeClr val="tx1"/>
          </a:solidFill>
          <a:latin typeface="+mn-lt"/>
        </a:defRPr>
      </a:lvl7pPr>
      <a:lvl8pPr marL="3429000" indent="-228600" algn="l" rtl="0" fontAlgn="base">
        <a:spcBef>
          <a:spcPct val="20000"/>
        </a:spcBef>
        <a:spcAft>
          <a:spcPct val="0"/>
        </a:spcAft>
        <a:buChar char="»"/>
        <a:defRPr sz="1200" b="1">
          <a:solidFill>
            <a:schemeClr val="tx1"/>
          </a:solidFill>
          <a:latin typeface="+mn-lt"/>
        </a:defRPr>
      </a:lvl8pPr>
      <a:lvl9pPr marL="3886200" indent="-228600" algn="l" rtl="0" fontAlgn="base">
        <a:spcBef>
          <a:spcPct val="20000"/>
        </a:spcBef>
        <a:spcAft>
          <a:spcPct val="0"/>
        </a:spcAft>
        <a:buChar char="»"/>
        <a:defRPr sz="1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i="1">
                <a:latin typeface="Arial" pitchFamily="34" charset="0"/>
                <a:cs typeface="+mn-cs"/>
              </a:defRPr>
            </a:lvl1pPr>
          </a:lstStyle>
          <a:p>
            <a:pPr>
              <a:defRPr/>
            </a:pPr>
            <a:endParaRPr lang="en-US"/>
          </a:p>
        </p:txBody>
      </p:sp>
      <p:sp>
        <p:nvSpPr>
          <p:cNvPr id="665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i="1">
                <a:latin typeface="Arial" pitchFamily="34" charset="0"/>
                <a:cs typeface="+mn-cs"/>
              </a:defRPr>
            </a:lvl1pPr>
          </a:lstStyle>
          <a:p>
            <a:pPr>
              <a:defRPr/>
            </a:pPr>
            <a:endParaRPr lang="en-US"/>
          </a:p>
        </p:txBody>
      </p:sp>
      <p:sp>
        <p:nvSpPr>
          <p:cNvPr id="665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i="1">
                <a:latin typeface="Arial" pitchFamily="34" charset="0"/>
                <a:cs typeface="+mn-cs"/>
              </a:defRPr>
            </a:lvl1pPr>
          </a:lstStyle>
          <a:p>
            <a:pPr>
              <a:defRPr/>
            </a:pPr>
            <a:fld id="{7B570A93-BBB9-47CB-A255-F3E634E5F1F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file:///\\USRPNT1\logon\Upcoming%20events.pp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8959850" y="261938"/>
            <a:ext cx="184150" cy="579437"/>
          </a:xfrm>
          <a:prstGeom prst="rect">
            <a:avLst/>
          </a:prstGeom>
          <a:noFill/>
          <a:ln w="9525">
            <a:noFill/>
            <a:miter lim="800000"/>
            <a:headEnd/>
            <a:tailEnd/>
          </a:ln>
        </p:spPr>
        <p:txBody>
          <a:bodyPr wrap="none" anchor="ctr">
            <a:spAutoFit/>
          </a:bodyPr>
          <a:lstStyle/>
          <a:p>
            <a:pPr algn="r" eaLnBrk="0" hangingPunct="0"/>
            <a:endParaRPr lang="en-US" sz="3200" dirty="0"/>
          </a:p>
        </p:txBody>
      </p:sp>
      <p:sp>
        <p:nvSpPr>
          <p:cNvPr id="6148" name="Text Box 3"/>
          <p:cNvSpPr txBox="1">
            <a:spLocks noChangeArrowheads="1"/>
          </p:cNvSpPr>
          <p:nvPr/>
        </p:nvSpPr>
        <p:spPr bwMode="auto">
          <a:xfrm>
            <a:off x="8959850" y="261938"/>
            <a:ext cx="184150" cy="579437"/>
          </a:xfrm>
          <a:prstGeom prst="rect">
            <a:avLst/>
          </a:prstGeom>
          <a:noFill/>
          <a:ln w="9525">
            <a:noFill/>
            <a:miter lim="800000"/>
            <a:headEnd/>
            <a:tailEnd/>
          </a:ln>
        </p:spPr>
        <p:txBody>
          <a:bodyPr wrap="none" anchor="ctr">
            <a:spAutoFit/>
          </a:bodyPr>
          <a:lstStyle/>
          <a:p>
            <a:pPr algn="r" eaLnBrk="0" hangingPunct="0"/>
            <a:endParaRPr lang="en-US" sz="3200" dirty="0"/>
          </a:p>
        </p:txBody>
      </p:sp>
      <p:grpSp>
        <p:nvGrpSpPr>
          <p:cNvPr id="2" name="Group 9"/>
          <p:cNvGrpSpPr>
            <a:grpSpLocks/>
          </p:cNvGrpSpPr>
          <p:nvPr/>
        </p:nvGrpSpPr>
        <p:grpSpPr bwMode="auto">
          <a:xfrm>
            <a:off x="0" y="4724400"/>
            <a:ext cx="9144000" cy="49213"/>
            <a:chOff x="545" y="3350"/>
            <a:chExt cx="4755" cy="54"/>
          </a:xfrm>
          <a:solidFill>
            <a:srgbClr val="8C6CD0"/>
          </a:solidFill>
        </p:grpSpPr>
        <p:sp>
          <p:nvSpPr>
            <p:cNvPr id="11" name="Rectangle 10"/>
            <p:cNvSpPr>
              <a:spLocks noChangeArrowheads="1"/>
            </p:cNvSpPr>
            <p:nvPr/>
          </p:nvSpPr>
          <p:spPr bwMode="auto">
            <a:xfrm>
              <a:off x="549" y="3350"/>
              <a:ext cx="4751" cy="54"/>
            </a:xfrm>
            <a:prstGeom prst="rect">
              <a:avLst/>
            </a:prstGeom>
            <a:grpFill/>
            <a:ln w="12700">
              <a:noFill/>
              <a:miter lim="800000"/>
              <a:headEnd/>
              <a:tailEnd/>
            </a:ln>
            <a:effectLst/>
          </p:spPr>
          <p:txBody>
            <a:bodyPr wrap="none" anchor="ctr"/>
            <a:lstStyle/>
            <a:p>
              <a:pPr fontAlgn="auto">
                <a:spcBef>
                  <a:spcPts val="0"/>
                </a:spcBef>
                <a:spcAft>
                  <a:spcPts val="0"/>
                </a:spcAft>
                <a:defRPr/>
              </a:pPr>
              <a:endParaRPr lang="en-US" sz="1800" b="0" dirty="0">
                <a:latin typeface="+mn-lt"/>
                <a:cs typeface="+mn-cs"/>
              </a:endParaRPr>
            </a:p>
          </p:txBody>
        </p:sp>
        <p:sp>
          <p:nvSpPr>
            <p:cNvPr id="12" name="Line 8"/>
            <p:cNvSpPr>
              <a:spLocks noChangeShapeType="1"/>
            </p:cNvSpPr>
            <p:nvPr/>
          </p:nvSpPr>
          <p:spPr bwMode="auto">
            <a:xfrm>
              <a:off x="545" y="3364"/>
              <a:ext cx="4754" cy="0"/>
            </a:xfrm>
            <a:prstGeom prst="line">
              <a:avLst/>
            </a:prstGeom>
            <a:grpFill/>
            <a:ln w="12700">
              <a:solidFill>
                <a:schemeClr val="bg1"/>
              </a:solidFill>
              <a:round/>
              <a:headEnd/>
              <a:tailEnd/>
            </a:ln>
            <a:effectLst/>
          </p:spPr>
          <p:txBody>
            <a:bodyPr wrap="none" anchor="ctr"/>
            <a:lstStyle/>
            <a:p>
              <a:pPr fontAlgn="auto">
                <a:spcBef>
                  <a:spcPts val="0"/>
                </a:spcBef>
                <a:spcAft>
                  <a:spcPts val="0"/>
                </a:spcAft>
                <a:defRPr/>
              </a:pPr>
              <a:endParaRPr lang="en-US" sz="1800" b="0" dirty="0">
                <a:latin typeface="+mn-lt"/>
                <a:cs typeface="+mn-cs"/>
              </a:endParaRPr>
            </a:p>
          </p:txBody>
        </p:sp>
      </p:grpSp>
      <p:pic>
        <p:nvPicPr>
          <p:cNvPr id="6150" name="Picture 2"/>
          <p:cNvPicPr>
            <a:picLocks noChangeAspect="1" noChangeArrowheads="1"/>
          </p:cNvPicPr>
          <p:nvPr/>
        </p:nvPicPr>
        <p:blipFill>
          <a:blip r:embed="rId3" cstate="print"/>
          <a:srcRect/>
          <a:stretch>
            <a:fillRect/>
          </a:stretch>
        </p:blipFill>
        <p:spPr bwMode="auto">
          <a:xfrm>
            <a:off x="63500" y="38100"/>
            <a:ext cx="3575050" cy="1295400"/>
          </a:xfrm>
          <a:prstGeom prst="rect">
            <a:avLst/>
          </a:prstGeom>
          <a:noFill/>
          <a:ln w="9525">
            <a:noFill/>
            <a:miter lim="800000"/>
            <a:headEnd/>
            <a:tailEnd/>
          </a:ln>
        </p:spPr>
      </p:pic>
      <p:sp>
        <p:nvSpPr>
          <p:cNvPr id="6151" name="TextBox 14"/>
          <p:cNvSpPr txBox="1">
            <a:spLocks noChangeArrowheads="1"/>
          </p:cNvSpPr>
          <p:nvPr/>
        </p:nvSpPr>
        <p:spPr bwMode="auto">
          <a:xfrm>
            <a:off x="609600" y="1454150"/>
            <a:ext cx="2124075" cy="274638"/>
          </a:xfrm>
          <a:prstGeom prst="rect">
            <a:avLst/>
          </a:prstGeom>
          <a:noFill/>
          <a:ln w="9525">
            <a:noFill/>
            <a:miter lim="800000"/>
            <a:headEnd/>
            <a:tailEnd/>
          </a:ln>
        </p:spPr>
        <p:txBody>
          <a:bodyPr wrap="none">
            <a:spAutoFit/>
          </a:bodyPr>
          <a:lstStyle/>
          <a:p>
            <a:r>
              <a:rPr lang="en-US" sz="1200" dirty="0">
                <a:solidFill>
                  <a:srgbClr val="6639B7"/>
                </a:solidFill>
              </a:rPr>
              <a:t>A Combat Support Agency</a:t>
            </a:r>
          </a:p>
        </p:txBody>
      </p:sp>
      <p:sp>
        <p:nvSpPr>
          <p:cNvPr id="6152" name="TextBox 15"/>
          <p:cNvSpPr txBox="1">
            <a:spLocks noChangeArrowheads="1"/>
          </p:cNvSpPr>
          <p:nvPr/>
        </p:nvSpPr>
        <p:spPr bwMode="auto">
          <a:xfrm>
            <a:off x="249238" y="1176338"/>
            <a:ext cx="2728912" cy="274637"/>
          </a:xfrm>
          <a:prstGeom prst="rect">
            <a:avLst/>
          </a:prstGeom>
          <a:noFill/>
          <a:ln w="9525">
            <a:noFill/>
            <a:miter lim="800000"/>
            <a:headEnd/>
            <a:tailEnd/>
          </a:ln>
        </p:spPr>
        <p:txBody>
          <a:bodyPr wrap="none">
            <a:spAutoFit/>
          </a:bodyPr>
          <a:lstStyle/>
          <a:p>
            <a:r>
              <a:rPr lang="en-US" sz="1200" b="0" dirty="0"/>
              <a:t>Defense Information Systems Agency</a:t>
            </a:r>
          </a:p>
        </p:txBody>
      </p:sp>
      <p:sp>
        <p:nvSpPr>
          <p:cNvPr id="6153" name="Text Box 5"/>
          <p:cNvSpPr txBox="1">
            <a:spLocks noChangeArrowheads="1"/>
          </p:cNvSpPr>
          <p:nvPr/>
        </p:nvSpPr>
        <p:spPr bwMode="auto">
          <a:xfrm>
            <a:off x="170437" y="2114931"/>
            <a:ext cx="8824912" cy="1200329"/>
          </a:xfrm>
          <a:prstGeom prst="rect">
            <a:avLst/>
          </a:prstGeom>
          <a:noFill/>
          <a:ln w="9525">
            <a:noFill/>
            <a:miter lim="800000"/>
            <a:headEnd/>
            <a:tailEnd/>
          </a:ln>
        </p:spPr>
        <p:txBody>
          <a:bodyPr>
            <a:spAutoFit/>
          </a:bodyPr>
          <a:lstStyle/>
          <a:p>
            <a:pPr algn="r" eaLnBrk="0" hangingPunct="0"/>
            <a:r>
              <a:rPr lang="en-US" sz="3600" dirty="0" smtClean="0">
                <a:effectLst>
                  <a:outerShdw blurRad="38100" dist="38100" dir="2700000" algn="tl">
                    <a:srgbClr val="000000">
                      <a:alpha val="43137"/>
                    </a:srgbClr>
                  </a:outerShdw>
                </a:effectLst>
              </a:rPr>
              <a:t>Model Based Systems Engineering and Systems Modeling Language</a:t>
            </a:r>
            <a:endParaRPr lang="en-US" sz="3600" dirty="0">
              <a:effectLst>
                <a:outerShdw blurRad="38100" dist="38100" dir="2700000" algn="tl">
                  <a:srgbClr val="000000">
                    <a:alpha val="43137"/>
                  </a:srgbClr>
                </a:outerShdw>
              </a:effectLst>
            </a:endParaRPr>
          </a:p>
        </p:txBody>
      </p:sp>
      <p:sp>
        <p:nvSpPr>
          <p:cNvPr id="6154" name="Rectangle 2"/>
          <p:cNvSpPr txBox="1">
            <a:spLocks noChangeArrowheads="1"/>
          </p:cNvSpPr>
          <p:nvPr/>
        </p:nvSpPr>
        <p:spPr bwMode="auto">
          <a:xfrm>
            <a:off x="401638" y="4851400"/>
            <a:ext cx="8445500" cy="1752600"/>
          </a:xfrm>
          <a:prstGeom prst="rect">
            <a:avLst/>
          </a:prstGeom>
          <a:noFill/>
          <a:ln w="9525">
            <a:noFill/>
            <a:miter lim="800000"/>
            <a:headEnd/>
            <a:tailEnd/>
          </a:ln>
        </p:spPr>
        <p:txBody>
          <a:bodyPr/>
          <a:lstStyle/>
          <a:p>
            <a:pPr marL="342900" indent="-342900" algn="r">
              <a:lnSpc>
                <a:spcPct val="114000"/>
              </a:lnSpc>
              <a:buFont typeface="Arial" pitchFamily="34" charset="0"/>
              <a:buNone/>
            </a:pPr>
            <a:r>
              <a:rPr lang="en-US" sz="2800" dirty="0" smtClean="0"/>
              <a:t>Chris </a:t>
            </a:r>
            <a:r>
              <a:rPr lang="en-US" sz="2800" dirty="0"/>
              <a:t>Gedo</a:t>
            </a:r>
          </a:p>
          <a:p>
            <a:pPr marL="342900" indent="-342900" algn="r">
              <a:lnSpc>
                <a:spcPct val="114000"/>
              </a:lnSpc>
              <a:buFont typeface="Arial" pitchFamily="34" charset="0"/>
              <a:buNone/>
            </a:pPr>
            <a:r>
              <a:rPr lang="en-US" sz="2000" b="0" dirty="0"/>
              <a:t>Chief, Architecture </a:t>
            </a:r>
            <a:r>
              <a:rPr lang="en-US" sz="2000" b="0" dirty="0" smtClean="0"/>
              <a:t>Branch</a:t>
            </a:r>
          </a:p>
          <a:p>
            <a:pPr marL="342900" indent="-342900" algn="r">
              <a:lnSpc>
                <a:spcPct val="114000"/>
              </a:lnSpc>
              <a:buFont typeface="Arial" pitchFamily="34" charset="0"/>
              <a:buNone/>
            </a:pPr>
            <a:r>
              <a:rPr lang="en-US" sz="2000" b="0" dirty="0" smtClean="0"/>
              <a:t>Enterprise Engineering Directorate</a:t>
            </a:r>
          </a:p>
          <a:p>
            <a:pPr marL="342900" indent="-342900" algn="r">
              <a:lnSpc>
                <a:spcPct val="114000"/>
              </a:lnSpc>
              <a:buFont typeface="Arial" pitchFamily="34" charset="0"/>
              <a:buNone/>
            </a:pPr>
            <a:r>
              <a:rPr lang="en-US" sz="2000" b="0" dirty="0" smtClean="0">
                <a:solidFill>
                  <a:srgbClr val="0000FF"/>
                </a:solidFill>
              </a:rPr>
              <a:t>christopher.n.gedo2.civ@mail.mil</a:t>
            </a:r>
            <a:endParaRPr lang="en-US" sz="2000" b="0" dirty="0">
              <a:solidFill>
                <a:srgbClr val="0000FF"/>
              </a:solidFill>
            </a:endParaRPr>
          </a:p>
        </p:txBody>
      </p:sp>
      <p:sp>
        <p:nvSpPr>
          <p:cNvPr id="5" name="Rectangle 4"/>
          <p:cNvSpPr/>
          <p:nvPr/>
        </p:nvSpPr>
        <p:spPr>
          <a:xfrm>
            <a:off x="2841348" y="3552760"/>
            <a:ext cx="4572000" cy="954107"/>
          </a:xfrm>
          <a:prstGeom prst="rect">
            <a:avLst/>
          </a:prstGeom>
        </p:spPr>
        <p:txBody>
          <a:bodyPr>
            <a:spAutoFit/>
          </a:bodyPr>
          <a:lstStyle/>
          <a:p>
            <a:pPr algn="ctr"/>
            <a:r>
              <a:rPr lang="en-US" sz="2800" dirty="0" err="1" smtClean="0"/>
              <a:t>DoDAF</a:t>
            </a:r>
            <a:r>
              <a:rPr lang="en-US" sz="2800" dirty="0" smtClean="0"/>
              <a:t> Plenary</a:t>
            </a:r>
            <a:br>
              <a:rPr lang="en-US" sz="2800" dirty="0" smtClean="0"/>
            </a:br>
            <a:r>
              <a:rPr lang="en-US" sz="2800" dirty="0" smtClean="0"/>
              <a:t>January 5, 2012</a:t>
            </a:r>
            <a:endParaRPr lang="en-US" sz="2800"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587828" y="1983241"/>
            <a:ext cx="7772400" cy="1362075"/>
          </a:xfrm>
        </p:spPr>
        <p:txBody>
          <a:bodyPr/>
          <a:lstStyle/>
          <a:p>
            <a:r>
              <a:rPr lang="en-US" dirty="0" smtClean="0"/>
              <a:t>Questions?</a:t>
            </a:r>
            <a:endParaRPr lang="en-US" dirty="0"/>
          </a:p>
        </p:txBody>
      </p:sp>
      <p:sp>
        <p:nvSpPr>
          <p:cNvPr id="6" name="Text Placeholder 5"/>
          <p:cNvSpPr>
            <a:spLocks noGrp="1"/>
          </p:cNvSpPr>
          <p:nvPr>
            <p:ph type="body" idx="4294967295"/>
          </p:nvPr>
        </p:nvSpPr>
        <p:spPr>
          <a:xfrm>
            <a:off x="2318658" y="3494541"/>
            <a:ext cx="4365171" cy="576716"/>
          </a:xfrm>
        </p:spPr>
        <p:txBody>
          <a:bodyPr/>
          <a:lstStyle/>
          <a:p>
            <a:pPr marL="0" indent="0">
              <a:spcBef>
                <a:spcPts val="0"/>
              </a:spcBef>
              <a:buNone/>
            </a:pPr>
            <a:r>
              <a:rPr lang="en-US" dirty="0" smtClean="0"/>
              <a:t>Thank you for your attention</a:t>
            </a:r>
            <a:endParaRPr lang="en-US" dirty="0"/>
          </a:p>
        </p:txBody>
      </p:sp>
      <p:sp>
        <p:nvSpPr>
          <p:cNvPr id="7"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10</a:t>
            </a:fld>
            <a:endParaRPr lang="en-US" sz="1800" b="0" dirty="0">
              <a:latin typeface="+mn-lt"/>
              <a:cs typeface="+mn-cs"/>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03250" y="838200"/>
            <a:ext cx="7937500" cy="74613"/>
          </a:xfrm>
          <a:prstGeom prst="rect">
            <a:avLst/>
          </a:prstGeom>
          <a:solidFill>
            <a:srgbClr val="6600CC"/>
          </a:solidFill>
          <a:ln w="12700">
            <a:noFill/>
            <a:miter lim="800000"/>
            <a:headEnd/>
            <a:tailEnd/>
          </a:ln>
        </p:spPr>
        <p:txBody>
          <a:bodyPr wrap="none" anchor="ctr"/>
          <a:lstStyle/>
          <a:p>
            <a:endParaRPr lang="en-US"/>
          </a:p>
        </p:txBody>
      </p:sp>
      <p:sp>
        <p:nvSpPr>
          <p:cNvPr id="23555" name="Rectangle 3"/>
          <p:cNvSpPr>
            <a:spLocks noChangeArrowheads="1"/>
          </p:cNvSpPr>
          <p:nvPr/>
        </p:nvSpPr>
        <p:spPr bwMode="auto">
          <a:xfrm>
            <a:off x="38100" y="0"/>
            <a:ext cx="9067800" cy="6781800"/>
          </a:xfrm>
          <a:prstGeom prst="rect">
            <a:avLst/>
          </a:prstGeom>
          <a:noFill/>
          <a:ln w="50800">
            <a:noFill/>
            <a:miter lim="800000"/>
            <a:headEnd/>
            <a:tailEnd/>
          </a:ln>
          <a:effectLst>
            <a:outerShdw dist="107763" dir="2700000" algn="ctr" rotWithShape="0">
              <a:schemeClr val="bg2"/>
            </a:outerShdw>
          </a:effectLst>
        </p:spPr>
        <p:txBody>
          <a:bodyPr wrap="none" anchor="ctr"/>
          <a:lstStyle/>
          <a:p>
            <a:endParaRPr lang="en-US"/>
          </a:p>
        </p:txBody>
      </p:sp>
      <p:sp>
        <p:nvSpPr>
          <p:cNvPr id="23556" name="Rectangle 4"/>
          <p:cNvSpPr>
            <a:spLocks noChangeArrowheads="1"/>
          </p:cNvSpPr>
          <p:nvPr/>
        </p:nvSpPr>
        <p:spPr bwMode="auto">
          <a:xfrm>
            <a:off x="603250" y="6029325"/>
            <a:ext cx="7937500" cy="74613"/>
          </a:xfrm>
          <a:prstGeom prst="rect">
            <a:avLst/>
          </a:prstGeom>
          <a:solidFill>
            <a:srgbClr val="6600CC"/>
          </a:solidFill>
          <a:ln w="12700">
            <a:noFill/>
            <a:miter lim="800000"/>
            <a:headEnd/>
            <a:tailEnd/>
          </a:ln>
        </p:spPr>
        <p:txBody>
          <a:bodyPr wrap="none" anchor="ctr"/>
          <a:lstStyle/>
          <a:p>
            <a:endParaRPr lang="en-US"/>
          </a:p>
        </p:txBody>
      </p:sp>
      <p:sp>
        <p:nvSpPr>
          <p:cNvPr id="23557" name="Rectangle 5"/>
          <p:cNvSpPr>
            <a:spLocks noChangeAspect="1" noChangeArrowheads="1"/>
          </p:cNvSpPr>
          <p:nvPr/>
        </p:nvSpPr>
        <p:spPr bwMode="auto">
          <a:xfrm>
            <a:off x="4570413" y="3330575"/>
            <a:ext cx="3175" cy="9525"/>
          </a:xfrm>
          <a:prstGeom prst="rect">
            <a:avLst/>
          </a:prstGeom>
          <a:solidFill>
            <a:srgbClr val="004CB2"/>
          </a:solidFill>
          <a:ln w="9525">
            <a:noFill/>
            <a:miter lim="800000"/>
            <a:headEnd/>
            <a:tailEnd/>
          </a:ln>
        </p:spPr>
        <p:txBody>
          <a:bodyPr/>
          <a:lstStyle/>
          <a:p>
            <a:endParaRPr lang="en-US"/>
          </a:p>
        </p:txBody>
      </p:sp>
      <p:sp>
        <p:nvSpPr>
          <p:cNvPr id="23558" name="Rectangle 6"/>
          <p:cNvSpPr>
            <a:spLocks noChangeArrowheads="1"/>
          </p:cNvSpPr>
          <p:nvPr/>
        </p:nvSpPr>
        <p:spPr bwMode="auto">
          <a:xfrm>
            <a:off x="0" y="0"/>
            <a:ext cx="9144000" cy="6858000"/>
          </a:xfrm>
          <a:prstGeom prst="rect">
            <a:avLst/>
          </a:prstGeom>
          <a:noFill/>
          <a:ln w="50800">
            <a:noFill/>
            <a:miter lim="800000"/>
            <a:headEnd/>
            <a:tailEnd/>
          </a:ln>
          <a:effectLst>
            <a:outerShdw dist="107763" dir="2700000" algn="ctr" rotWithShape="0">
              <a:schemeClr val="bg2"/>
            </a:outerShdw>
          </a:effectLst>
        </p:spPr>
        <p:txBody>
          <a:bodyPr wrap="none" anchor="ctr"/>
          <a:lstStyle/>
          <a:p>
            <a:endParaRPr lang="en-US"/>
          </a:p>
        </p:txBody>
      </p:sp>
      <p:sp>
        <p:nvSpPr>
          <p:cNvPr id="23559" name="AutoShape 7">
            <a:hlinkClick r:id="rId3" action="ppaction://hlinkpres?slideindex=1&amp;slidetitle=" highlightClick="1"/>
          </p:cNvPr>
          <p:cNvSpPr>
            <a:spLocks noChangeArrowheads="1"/>
          </p:cNvSpPr>
          <p:nvPr/>
        </p:nvSpPr>
        <p:spPr bwMode="auto">
          <a:xfrm>
            <a:off x="3467100" y="5330825"/>
            <a:ext cx="2209800" cy="1524000"/>
          </a:xfrm>
          <a:prstGeom prst="actionButtonForwardNext">
            <a:avLst/>
          </a:prstGeom>
          <a:noFill/>
          <a:ln w="9525">
            <a:noFill/>
            <a:miter lim="800000"/>
            <a:headEnd/>
            <a:tailEnd/>
          </a:ln>
        </p:spPr>
        <p:txBody>
          <a:bodyPr wrap="none" anchor="ctr"/>
          <a:lstStyle/>
          <a:p>
            <a:endParaRPr lang="en-US"/>
          </a:p>
        </p:txBody>
      </p:sp>
      <p:sp>
        <p:nvSpPr>
          <p:cNvPr id="23560" name="Rectangle 9"/>
          <p:cNvSpPr>
            <a:spLocks noChangeArrowheads="1"/>
          </p:cNvSpPr>
          <p:nvPr/>
        </p:nvSpPr>
        <p:spPr bwMode="auto">
          <a:xfrm>
            <a:off x="603250" y="1144588"/>
            <a:ext cx="7937500" cy="227012"/>
          </a:xfrm>
          <a:prstGeom prst="rect">
            <a:avLst/>
          </a:prstGeom>
          <a:solidFill>
            <a:srgbClr val="6600CC"/>
          </a:solidFill>
          <a:ln w="12700">
            <a:noFill/>
            <a:miter lim="800000"/>
            <a:headEnd/>
            <a:tailEnd/>
          </a:ln>
        </p:spPr>
        <p:txBody>
          <a:bodyPr wrap="none" anchor="ctr"/>
          <a:lstStyle/>
          <a:p>
            <a:endParaRPr lang="en-US"/>
          </a:p>
        </p:txBody>
      </p:sp>
      <p:sp>
        <p:nvSpPr>
          <p:cNvPr id="23561" name="Rectangle 10"/>
          <p:cNvSpPr>
            <a:spLocks noChangeArrowheads="1"/>
          </p:cNvSpPr>
          <p:nvPr/>
        </p:nvSpPr>
        <p:spPr bwMode="auto">
          <a:xfrm>
            <a:off x="603250" y="5573713"/>
            <a:ext cx="7937500" cy="227012"/>
          </a:xfrm>
          <a:prstGeom prst="rect">
            <a:avLst/>
          </a:prstGeom>
          <a:solidFill>
            <a:srgbClr val="6600CC"/>
          </a:solidFill>
          <a:ln w="12700">
            <a:noFill/>
            <a:miter lim="800000"/>
            <a:headEnd/>
            <a:tailEnd/>
          </a:ln>
        </p:spPr>
        <p:txBody>
          <a:bodyPr wrap="none" anchor="ctr"/>
          <a:lstStyle/>
          <a:p>
            <a:endParaRPr lang="en-US"/>
          </a:p>
        </p:txBody>
      </p:sp>
      <p:pic>
        <p:nvPicPr>
          <p:cNvPr id="23562" name="Picture 11" descr="disa_seal"/>
          <p:cNvPicPr>
            <a:picLocks noChangeAspect="1" noChangeArrowheads="1"/>
          </p:cNvPicPr>
          <p:nvPr/>
        </p:nvPicPr>
        <p:blipFill>
          <a:blip r:embed="rId4" cstate="print"/>
          <a:srcRect/>
          <a:stretch>
            <a:fillRect/>
          </a:stretch>
        </p:blipFill>
        <p:spPr bwMode="auto">
          <a:xfrm>
            <a:off x="3125788" y="1984375"/>
            <a:ext cx="2892425" cy="2892425"/>
          </a:xfrm>
          <a:prstGeom prst="rect">
            <a:avLst/>
          </a:prstGeom>
          <a:noFill/>
          <a:ln w="9525">
            <a:noFill/>
            <a:miter lim="800000"/>
            <a:headEnd/>
            <a:tailEnd/>
          </a:ln>
        </p:spPr>
      </p:pic>
      <p:sp>
        <p:nvSpPr>
          <p:cNvPr id="23563" name="Text Box 12"/>
          <p:cNvSpPr txBox="1">
            <a:spLocks noChangeArrowheads="1"/>
          </p:cNvSpPr>
          <p:nvPr/>
        </p:nvSpPr>
        <p:spPr bwMode="auto">
          <a:xfrm>
            <a:off x="3194050" y="4895850"/>
            <a:ext cx="2755900" cy="579438"/>
          </a:xfrm>
          <a:prstGeom prst="rect">
            <a:avLst/>
          </a:prstGeom>
          <a:noFill/>
          <a:ln w="9525">
            <a:noFill/>
            <a:miter lim="800000"/>
            <a:headEnd/>
            <a:tailEnd/>
          </a:ln>
        </p:spPr>
        <p:txBody>
          <a:bodyPr wrap="none">
            <a:spAutoFit/>
          </a:bodyPr>
          <a:lstStyle/>
          <a:p>
            <a:pPr algn="ctr"/>
            <a:r>
              <a:rPr lang="en-US" sz="3200" b="1" dirty="0" err="1"/>
              <a:t>www.disa.mil</a:t>
            </a:r>
            <a:endParaRPr lang="en-US" sz="3200" b="1" dirty="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sz="3200" dirty="0" smtClean="0"/>
              <a:t>Overview</a:t>
            </a:r>
            <a:endParaRPr lang="en-US" sz="3200" dirty="0"/>
          </a:p>
        </p:txBody>
      </p:sp>
      <p:sp>
        <p:nvSpPr>
          <p:cNvPr id="7171" name="Content Placeholder 3"/>
          <p:cNvSpPr>
            <a:spLocks noGrp="1"/>
          </p:cNvSpPr>
          <p:nvPr>
            <p:ph idx="1"/>
          </p:nvPr>
        </p:nvSpPr>
        <p:spPr>
          <a:xfrm>
            <a:off x="593725" y="1295400"/>
            <a:ext cx="7978775" cy="4800600"/>
          </a:xfrm>
        </p:spPr>
        <p:txBody>
          <a:bodyPr/>
          <a:lstStyle/>
          <a:p>
            <a:pPr>
              <a:lnSpc>
                <a:spcPct val="114000"/>
              </a:lnSpc>
              <a:spcBef>
                <a:spcPts val="0"/>
              </a:spcBef>
              <a:spcAft>
                <a:spcPts val="1200"/>
              </a:spcAft>
            </a:pPr>
            <a:r>
              <a:rPr lang="en-US" b="0" dirty="0" smtClean="0"/>
              <a:t>Motivation</a:t>
            </a:r>
          </a:p>
          <a:p>
            <a:pPr>
              <a:lnSpc>
                <a:spcPct val="114000"/>
              </a:lnSpc>
              <a:spcBef>
                <a:spcPts val="0"/>
              </a:spcBef>
              <a:spcAft>
                <a:spcPts val="1200"/>
              </a:spcAft>
            </a:pPr>
            <a:r>
              <a:rPr lang="en-US" b="0" dirty="0" smtClean="0"/>
              <a:t>Model Based Systems Engineering (MBSE) Overview</a:t>
            </a:r>
          </a:p>
          <a:p>
            <a:pPr>
              <a:lnSpc>
                <a:spcPct val="114000"/>
              </a:lnSpc>
              <a:spcBef>
                <a:spcPts val="0"/>
              </a:spcBef>
              <a:spcAft>
                <a:spcPts val="1200"/>
              </a:spcAft>
            </a:pPr>
            <a:r>
              <a:rPr lang="en-US" b="0" dirty="0" smtClean="0"/>
              <a:t>Architecting with MBSE</a:t>
            </a:r>
          </a:p>
          <a:p>
            <a:pPr>
              <a:lnSpc>
                <a:spcPct val="114000"/>
              </a:lnSpc>
              <a:spcBef>
                <a:spcPts val="0"/>
              </a:spcBef>
              <a:spcAft>
                <a:spcPts val="1200"/>
              </a:spcAft>
            </a:pPr>
            <a:r>
              <a:rPr lang="en-US" b="0" dirty="0"/>
              <a:t>Systems Modeling Language (</a:t>
            </a:r>
            <a:r>
              <a:rPr lang="en-US" b="0" dirty="0" err="1"/>
              <a:t>SysML</a:t>
            </a:r>
            <a:r>
              <a:rPr lang="en-US" b="0" dirty="0" smtClean="0"/>
              <a:t>) relationship to the </a:t>
            </a:r>
            <a:r>
              <a:rPr lang="en-US" b="0" dirty="0" err="1" smtClean="0"/>
              <a:t>DoD</a:t>
            </a:r>
            <a:r>
              <a:rPr lang="en-US" b="0" dirty="0" smtClean="0"/>
              <a:t> Architecture Framework (</a:t>
            </a:r>
            <a:r>
              <a:rPr lang="en-US" b="0" dirty="0" err="1" smtClean="0"/>
              <a:t>DoDAF</a:t>
            </a:r>
            <a:r>
              <a:rPr lang="en-US" b="0" dirty="0" smtClean="0"/>
              <a:t>)</a:t>
            </a:r>
          </a:p>
          <a:p>
            <a:pPr>
              <a:lnSpc>
                <a:spcPct val="114000"/>
              </a:lnSpc>
              <a:spcBef>
                <a:spcPts val="0"/>
              </a:spcBef>
              <a:spcAft>
                <a:spcPts val="1200"/>
              </a:spcAft>
            </a:pPr>
            <a:r>
              <a:rPr lang="en-US" b="0" dirty="0" smtClean="0"/>
              <a:t>DISA’s transition to MBSE &amp; SysML</a:t>
            </a:r>
          </a:p>
        </p:txBody>
      </p:sp>
      <p:sp>
        <p:nvSpPr>
          <p:cNvPr id="5"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2</a:t>
            </a:fld>
            <a:endParaRPr lang="en-US" sz="1800" b="0" dirty="0">
              <a:latin typeface="+mn-lt"/>
              <a:cs typeface="+mn-cs"/>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5"/>
          <p:cNvSpPr>
            <a:spLocks noGrp="1" noChangeArrowheads="1"/>
          </p:cNvSpPr>
          <p:nvPr>
            <p:ph type="title" idx="4294967295"/>
          </p:nvPr>
        </p:nvSpPr>
        <p:spPr>
          <a:xfrm>
            <a:off x="1393371" y="0"/>
            <a:ext cx="7275673" cy="923453"/>
          </a:xfrm>
        </p:spPr>
        <p:txBody>
          <a:bodyPr/>
          <a:lstStyle/>
          <a:p>
            <a:r>
              <a:rPr lang="en-US" sz="3600" dirty="0" smtClean="0">
                <a:effectLst>
                  <a:outerShdw blurRad="38100" dist="38100" dir="2700000" algn="tl">
                    <a:srgbClr val="000000">
                      <a:alpha val="43137"/>
                    </a:srgbClr>
                  </a:outerShdw>
                </a:effectLst>
              </a:rPr>
              <a:t>Motivation</a:t>
            </a:r>
          </a:p>
        </p:txBody>
      </p:sp>
      <p:sp>
        <p:nvSpPr>
          <p:cNvPr id="4100" name="Rectangle 49"/>
          <p:cNvSpPr>
            <a:spLocks noGrp="1" noChangeArrowheads="1"/>
          </p:cNvSpPr>
          <p:nvPr>
            <p:ph type="body" idx="4294967295"/>
          </p:nvPr>
        </p:nvSpPr>
        <p:spPr>
          <a:xfrm>
            <a:off x="295379" y="1124060"/>
            <a:ext cx="8488219" cy="4895740"/>
          </a:xfrm>
        </p:spPr>
        <p:txBody>
          <a:bodyPr/>
          <a:lstStyle/>
          <a:p>
            <a:pPr>
              <a:lnSpc>
                <a:spcPct val="90000"/>
              </a:lnSpc>
              <a:spcBef>
                <a:spcPts val="0"/>
              </a:spcBef>
              <a:spcAft>
                <a:spcPts val="900"/>
              </a:spcAft>
            </a:pPr>
            <a:r>
              <a:rPr lang="en-US" sz="2400" b="0" dirty="0" smtClean="0"/>
              <a:t>Develop an integrated architecture for critical portions of the Global Information Grid (GIG)</a:t>
            </a:r>
          </a:p>
          <a:p>
            <a:pPr lvl="1">
              <a:lnSpc>
                <a:spcPct val="90000"/>
              </a:lnSpc>
              <a:spcBef>
                <a:spcPts val="0"/>
              </a:spcBef>
              <a:spcAft>
                <a:spcPts val="900"/>
              </a:spcAft>
            </a:pPr>
            <a:r>
              <a:rPr lang="en-US" sz="2000" b="0" dirty="0" smtClean="0"/>
              <a:t>Comprehensive</a:t>
            </a:r>
          </a:p>
          <a:p>
            <a:pPr lvl="2">
              <a:lnSpc>
                <a:spcPct val="90000"/>
              </a:lnSpc>
              <a:spcBef>
                <a:spcPts val="0"/>
              </a:spcBef>
              <a:spcAft>
                <a:spcPts val="900"/>
              </a:spcAft>
            </a:pPr>
            <a:r>
              <a:rPr lang="en-US" sz="1800" b="0" dirty="0" smtClean="0"/>
              <a:t>Includes all essential capabilities</a:t>
            </a:r>
          </a:p>
          <a:p>
            <a:pPr lvl="2">
              <a:lnSpc>
                <a:spcPct val="90000"/>
              </a:lnSpc>
              <a:spcBef>
                <a:spcPts val="0"/>
              </a:spcBef>
              <a:spcAft>
                <a:spcPts val="900"/>
              </a:spcAft>
            </a:pPr>
            <a:r>
              <a:rPr lang="en-US" sz="1800" b="0" dirty="0" smtClean="0"/>
              <a:t>Applies to all DoD Components</a:t>
            </a:r>
          </a:p>
          <a:p>
            <a:pPr lvl="1">
              <a:lnSpc>
                <a:spcPct val="90000"/>
              </a:lnSpc>
              <a:spcBef>
                <a:spcPts val="0"/>
              </a:spcBef>
              <a:spcAft>
                <a:spcPts val="900"/>
              </a:spcAft>
            </a:pPr>
            <a:r>
              <a:rPr lang="en-US" sz="2000" b="0" dirty="0" smtClean="0"/>
              <a:t>Based on rigorous Systems Engineering principles</a:t>
            </a:r>
          </a:p>
          <a:p>
            <a:pPr lvl="2">
              <a:lnSpc>
                <a:spcPct val="90000"/>
              </a:lnSpc>
              <a:spcBef>
                <a:spcPts val="0"/>
              </a:spcBef>
              <a:spcAft>
                <a:spcPts val="900"/>
              </a:spcAft>
            </a:pPr>
            <a:r>
              <a:rPr lang="en-US" sz="1800" b="0" dirty="0" smtClean="0"/>
              <a:t>Such as those espoused by DoD 5000, INCOSE, etc.</a:t>
            </a:r>
          </a:p>
          <a:p>
            <a:pPr>
              <a:lnSpc>
                <a:spcPct val="90000"/>
              </a:lnSpc>
              <a:spcBef>
                <a:spcPts val="0"/>
              </a:spcBef>
              <a:spcAft>
                <a:spcPts val="900"/>
              </a:spcAft>
            </a:pPr>
            <a:r>
              <a:rPr lang="en-US" sz="2400" b="0" dirty="0" smtClean="0"/>
              <a:t>Traditional development practices have not produced the desired results for complex, large scale IT problems</a:t>
            </a:r>
          </a:p>
          <a:p>
            <a:pPr lvl="1">
              <a:lnSpc>
                <a:spcPct val="90000"/>
              </a:lnSpc>
              <a:spcBef>
                <a:spcPts val="0"/>
              </a:spcBef>
              <a:spcAft>
                <a:spcPts val="900"/>
              </a:spcAft>
            </a:pPr>
            <a:r>
              <a:rPr lang="en-US" sz="2000" b="0" dirty="0" smtClean="0"/>
              <a:t>Current artifacts do not routinely address critical analysis details</a:t>
            </a:r>
          </a:p>
          <a:p>
            <a:pPr lvl="2">
              <a:lnSpc>
                <a:spcPct val="90000"/>
              </a:lnSpc>
              <a:spcBef>
                <a:spcPts val="0"/>
              </a:spcBef>
              <a:spcAft>
                <a:spcPts val="900"/>
              </a:spcAft>
            </a:pPr>
            <a:r>
              <a:rPr lang="en-US" sz="1800" b="0" dirty="0" smtClean="0"/>
              <a:t>Imprecise descriptions lead to different interpretations of the artifacts</a:t>
            </a:r>
          </a:p>
          <a:p>
            <a:pPr lvl="1">
              <a:lnSpc>
                <a:spcPct val="90000"/>
              </a:lnSpc>
              <a:spcBef>
                <a:spcPts val="0"/>
              </a:spcBef>
              <a:spcAft>
                <a:spcPts val="900"/>
              </a:spcAft>
            </a:pPr>
            <a:r>
              <a:rPr lang="en-US" sz="2000" b="0" dirty="0" smtClean="0"/>
              <a:t>Focus is on generating artifacts rather than the underlying data</a:t>
            </a:r>
          </a:p>
          <a:p>
            <a:pPr lvl="2">
              <a:lnSpc>
                <a:spcPct val="90000"/>
              </a:lnSpc>
              <a:spcBef>
                <a:spcPts val="0"/>
              </a:spcBef>
              <a:spcAft>
                <a:spcPts val="900"/>
              </a:spcAft>
            </a:pPr>
            <a:r>
              <a:rPr lang="en-US" sz="1800" b="0" dirty="0" smtClean="0"/>
              <a:t>Improved techniques could facilitate better analysis</a:t>
            </a:r>
          </a:p>
        </p:txBody>
      </p:sp>
      <p:sp>
        <p:nvSpPr>
          <p:cNvPr id="6" name="Rectangle 5"/>
          <p:cNvSpPr>
            <a:spLocks noChangeArrowheads="1"/>
          </p:cNvSpPr>
          <p:nvPr/>
        </p:nvSpPr>
        <p:spPr bwMode="auto">
          <a:xfrm>
            <a:off x="0" y="6019800"/>
            <a:ext cx="9144000" cy="838200"/>
          </a:xfrm>
          <a:prstGeom prst="rect">
            <a:avLst/>
          </a:prstGeom>
          <a:solidFill>
            <a:srgbClr val="8C6CD0"/>
          </a:solidFill>
          <a:ln w="9525">
            <a:noFill/>
            <a:miter lim="800000"/>
            <a:headEnd/>
            <a:tailEnd/>
          </a:ln>
        </p:spPr>
        <p:txBody>
          <a:bodyPr anchor="ctr"/>
          <a:lstStyle/>
          <a:p>
            <a:pPr algn="ctr" eaLnBrk="0" hangingPunct="0">
              <a:defRPr/>
            </a:pPr>
            <a:r>
              <a:rPr lang="en-US" sz="3200" b="1" dirty="0" smtClean="0">
                <a:solidFill>
                  <a:schemeClr val="bg1"/>
                </a:solidFill>
                <a:effectLst>
                  <a:outerShdw blurRad="38100" dist="38100" dir="2700000" algn="tl">
                    <a:srgbClr val="000000"/>
                  </a:outerShdw>
                </a:effectLst>
                <a:latin typeface="Arial" charset="0"/>
                <a:cs typeface="Arial" charset="0"/>
              </a:rPr>
              <a:t>We Need to Understand How Systems Work</a:t>
            </a:r>
            <a:endParaRPr lang="en-US" sz="3200" b="1" dirty="0">
              <a:solidFill>
                <a:schemeClr val="bg1"/>
              </a:solidFill>
              <a:effectLst>
                <a:outerShdw blurRad="38100" dist="38100" dir="2700000" algn="tl">
                  <a:srgbClr val="000000"/>
                </a:outerShdw>
              </a:effectLst>
              <a:latin typeface="Arial" charset="0"/>
              <a:cs typeface="Arial" charset="0"/>
            </a:endParaRPr>
          </a:p>
        </p:txBody>
      </p:sp>
      <p:sp>
        <p:nvSpPr>
          <p:cNvPr id="7"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1">
                <a:solidFill>
                  <a:schemeClr val="bg1"/>
                </a:solidFill>
                <a:effectLst>
                  <a:outerShdw blurRad="38100" dist="38100" dir="2700000" algn="tl">
                    <a:srgbClr val="000000">
                      <a:alpha val="43137"/>
                    </a:srgbClr>
                  </a:outerShdw>
                </a:effectLst>
                <a:latin typeface="+mn-lt"/>
                <a:cs typeface="+mn-cs"/>
              </a:rPr>
              <a:pPr algn="r">
                <a:defRPr/>
              </a:pPr>
              <a:t>3</a:t>
            </a:fld>
            <a:endParaRPr lang="en-US" sz="1800" b="1" dirty="0">
              <a:solidFill>
                <a:schemeClr val="bg1"/>
              </a:solidFill>
              <a:effectLst>
                <a:outerShdw blurRad="38100" dist="38100" dir="2700000" algn="tl">
                  <a:srgbClr val="000000">
                    <a:alpha val="43137"/>
                  </a:srgbClr>
                </a:outerShdw>
              </a:effectLst>
              <a:latin typeface="+mn-lt"/>
              <a:cs typeface="+mn-cs"/>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txBox="1">
            <a:spLocks/>
          </p:cNvSpPr>
          <p:nvPr/>
        </p:nvSpPr>
        <p:spPr bwMode="auto">
          <a:xfrm>
            <a:off x="1791807" y="145774"/>
            <a:ext cx="3683000" cy="556592"/>
          </a:xfrm>
          <a:prstGeom prst="rect">
            <a:avLst/>
          </a:prstGeom>
          <a:noFill/>
          <a:ln w="9525">
            <a:noFill/>
            <a:miter lim="800000"/>
            <a:headEnd/>
            <a:tailEnd/>
          </a:ln>
        </p:spPr>
        <p:txBody>
          <a:bodyPr anchor="ctr"/>
          <a:lstStyle/>
          <a:p>
            <a:pPr algn="r" eaLnBrk="0" hangingPunct="0"/>
            <a:endParaRPr lang="en-US" sz="3200" b="1" dirty="0">
              <a:effectLst>
                <a:outerShdw blurRad="38100" dist="38100" dir="2700000" algn="tl">
                  <a:srgbClr val="000000">
                    <a:alpha val="43137"/>
                  </a:srgbClr>
                </a:outerShdw>
              </a:effectLst>
            </a:endParaRPr>
          </a:p>
        </p:txBody>
      </p:sp>
      <p:sp>
        <p:nvSpPr>
          <p:cNvPr id="17" name="Title 16"/>
          <p:cNvSpPr>
            <a:spLocks noGrp="1"/>
          </p:cNvSpPr>
          <p:nvPr>
            <p:ph type="title"/>
          </p:nvPr>
        </p:nvSpPr>
        <p:spPr>
          <a:xfrm>
            <a:off x="1609668" y="0"/>
            <a:ext cx="4462669" cy="891209"/>
          </a:xfrm>
        </p:spPr>
        <p:txBody>
          <a:bodyPr/>
          <a:lstStyle/>
          <a:p>
            <a:r>
              <a:rPr lang="en-US" sz="3600" dirty="0" smtClean="0">
                <a:effectLst>
                  <a:outerShdw blurRad="38100" dist="38100" dir="2700000" algn="tl">
                    <a:srgbClr val="000000">
                      <a:alpha val="43137"/>
                    </a:srgbClr>
                  </a:outerShdw>
                </a:effectLst>
              </a:rPr>
              <a:t>MBSE Overview</a:t>
            </a:r>
            <a:endParaRPr lang="en-US" sz="3600" dirty="0">
              <a:effectLst>
                <a:outerShdw blurRad="38100" dist="38100" dir="2700000" algn="tl">
                  <a:srgbClr val="000000">
                    <a:alpha val="43137"/>
                  </a:srgbClr>
                </a:outerShdw>
              </a:effectLst>
            </a:endParaRPr>
          </a:p>
        </p:txBody>
      </p:sp>
      <p:sp>
        <p:nvSpPr>
          <p:cNvPr id="19" name="Rectangle 18"/>
          <p:cNvSpPr/>
          <p:nvPr/>
        </p:nvSpPr>
        <p:spPr>
          <a:xfrm>
            <a:off x="331303" y="808384"/>
            <a:ext cx="5172851" cy="5870712"/>
          </a:xfrm>
          <a:prstGeom prst="rect">
            <a:avLst/>
          </a:prstGeom>
          <a:solidFill>
            <a:schemeClr val="bg1"/>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49"/>
          <p:cNvSpPr>
            <a:spLocks noGrp="1" noChangeArrowheads="1"/>
          </p:cNvSpPr>
          <p:nvPr>
            <p:ph idx="1"/>
          </p:nvPr>
        </p:nvSpPr>
        <p:spPr>
          <a:xfrm>
            <a:off x="88772" y="923276"/>
            <a:ext cx="5530794" cy="5805999"/>
          </a:xfrm>
          <a:solidFill>
            <a:schemeClr val="bg1"/>
          </a:solidFill>
        </p:spPr>
        <p:txBody>
          <a:bodyPr/>
          <a:lstStyle/>
          <a:p>
            <a:pPr>
              <a:lnSpc>
                <a:spcPct val="80000"/>
              </a:lnSpc>
              <a:spcBef>
                <a:spcPts val="0"/>
              </a:spcBef>
              <a:spcAft>
                <a:spcPts val="300"/>
              </a:spcAft>
            </a:pPr>
            <a:r>
              <a:rPr lang="en-US" sz="2400" b="0" dirty="0" smtClean="0">
                <a:latin typeface="Arial" pitchFamily="34" charset="0"/>
                <a:cs typeface="Arial" pitchFamily="34" charset="0"/>
              </a:rPr>
              <a:t>Models use common data sets</a:t>
            </a:r>
            <a:endParaRPr lang="en-US" sz="2000" b="0" dirty="0" smtClean="0">
              <a:latin typeface="Arial" pitchFamily="34" charset="0"/>
              <a:cs typeface="Arial" pitchFamily="34" charset="0"/>
            </a:endParaRPr>
          </a:p>
          <a:p>
            <a:pPr lvl="1">
              <a:lnSpc>
                <a:spcPct val="80000"/>
              </a:lnSpc>
              <a:spcBef>
                <a:spcPts val="0"/>
              </a:spcBef>
              <a:spcAft>
                <a:spcPts val="300"/>
              </a:spcAft>
            </a:pPr>
            <a:r>
              <a:rPr lang="en-US" sz="2000" b="0" dirty="0" smtClean="0">
                <a:latin typeface="Arial" pitchFamily="34" charset="0"/>
                <a:cs typeface="Arial" pitchFamily="34" charset="0"/>
              </a:rPr>
              <a:t>Provides a consistent view of the architecture</a:t>
            </a:r>
          </a:p>
          <a:p>
            <a:pPr lvl="1">
              <a:lnSpc>
                <a:spcPct val="80000"/>
              </a:lnSpc>
              <a:spcBef>
                <a:spcPts val="0"/>
              </a:spcBef>
              <a:spcAft>
                <a:spcPts val="300"/>
              </a:spcAft>
            </a:pPr>
            <a:r>
              <a:rPr lang="en-US" sz="2000" b="0" dirty="0" smtClean="0">
                <a:latin typeface="Arial" pitchFamily="34" charset="0"/>
                <a:cs typeface="Arial" pitchFamily="34" charset="0"/>
              </a:rPr>
              <a:t>Can lead directly to system specifications &amp; test plans</a:t>
            </a:r>
          </a:p>
          <a:p>
            <a:pPr lvl="1">
              <a:lnSpc>
                <a:spcPct val="80000"/>
              </a:lnSpc>
              <a:spcBef>
                <a:spcPts val="0"/>
              </a:spcBef>
              <a:spcAft>
                <a:spcPts val="300"/>
              </a:spcAft>
            </a:pPr>
            <a:r>
              <a:rPr lang="en-US" sz="2000" b="0" dirty="0" smtClean="0">
                <a:latin typeface="Arial" pitchFamily="34" charset="0"/>
                <a:cs typeface="Arial" pitchFamily="34" charset="0"/>
              </a:rPr>
              <a:t>Reduces systems integration and testing risks</a:t>
            </a:r>
          </a:p>
          <a:p>
            <a:pPr lvl="1">
              <a:lnSpc>
                <a:spcPct val="80000"/>
              </a:lnSpc>
              <a:spcBef>
                <a:spcPts val="0"/>
              </a:spcBef>
              <a:spcAft>
                <a:spcPts val="300"/>
              </a:spcAft>
            </a:pPr>
            <a:r>
              <a:rPr lang="en-US" sz="2000" b="0" dirty="0" smtClean="0">
                <a:latin typeface="Arial" pitchFamily="34" charset="0"/>
                <a:cs typeface="Arial" pitchFamily="34" charset="0"/>
              </a:rPr>
              <a:t>Promotes traceability</a:t>
            </a:r>
          </a:p>
          <a:p>
            <a:pPr lvl="1">
              <a:lnSpc>
                <a:spcPct val="80000"/>
              </a:lnSpc>
              <a:spcBef>
                <a:spcPts val="0"/>
              </a:spcBef>
              <a:spcAft>
                <a:spcPts val="300"/>
              </a:spcAft>
            </a:pPr>
            <a:r>
              <a:rPr lang="en-US" sz="2000" b="0" dirty="0" smtClean="0">
                <a:latin typeface="Arial" pitchFamily="34" charset="0"/>
                <a:cs typeface="Arial" pitchFamily="34" charset="0"/>
              </a:rPr>
              <a:t>Makes it possible to identify gaps and overlaps</a:t>
            </a:r>
          </a:p>
          <a:p>
            <a:pPr lvl="1">
              <a:lnSpc>
                <a:spcPct val="80000"/>
              </a:lnSpc>
              <a:spcBef>
                <a:spcPts val="0"/>
              </a:spcBef>
              <a:spcAft>
                <a:spcPts val="300"/>
              </a:spcAft>
            </a:pPr>
            <a:r>
              <a:rPr lang="en-US" sz="2000" b="0" dirty="0" smtClean="0">
                <a:latin typeface="Arial" pitchFamily="34" charset="0"/>
                <a:cs typeface="Arial" pitchFamily="34" charset="0"/>
              </a:rPr>
              <a:t>Facilitates model reuse and integration</a:t>
            </a:r>
          </a:p>
          <a:p>
            <a:pPr>
              <a:lnSpc>
                <a:spcPct val="80000"/>
              </a:lnSpc>
              <a:spcBef>
                <a:spcPts val="0"/>
              </a:spcBef>
              <a:spcAft>
                <a:spcPts val="300"/>
              </a:spcAft>
            </a:pPr>
            <a:r>
              <a:rPr lang="en-US" sz="2400" b="0" dirty="0" smtClean="0">
                <a:latin typeface="Arial" pitchFamily="34" charset="0"/>
                <a:cs typeface="Arial" pitchFamily="34" charset="0"/>
              </a:rPr>
              <a:t>Uses a standards-based modeling language</a:t>
            </a:r>
          </a:p>
          <a:p>
            <a:pPr lvl="1">
              <a:lnSpc>
                <a:spcPct val="80000"/>
              </a:lnSpc>
              <a:spcBef>
                <a:spcPts val="0"/>
              </a:spcBef>
              <a:spcAft>
                <a:spcPts val="300"/>
              </a:spcAft>
            </a:pPr>
            <a:r>
              <a:rPr lang="en-US" sz="2000" b="0" dirty="0" smtClean="0">
                <a:latin typeface="Arial" pitchFamily="34" charset="0"/>
                <a:cs typeface="Arial" pitchFamily="34" charset="0"/>
              </a:rPr>
              <a:t>Defines architectures that can be simulated with standard tools</a:t>
            </a:r>
          </a:p>
          <a:p>
            <a:pPr lvl="1">
              <a:lnSpc>
                <a:spcPct val="80000"/>
              </a:lnSpc>
              <a:spcBef>
                <a:spcPts val="0"/>
              </a:spcBef>
              <a:spcAft>
                <a:spcPts val="300"/>
              </a:spcAft>
            </a:pPr>
            <a:r>
              <a:rPr lang="en-US" sz="2000" b="0" dirty="0" smtClean="0">
                <a:latin typeface="Arial" pitchFamily="34" charset="0"/>
                <a:cs typeface="Arial" pitchFamily="34" charset="0"/>
              </a:rPr>
              <a:t>Models can be used with many standards compliant automation tools</a:t>
            </a:r>
          </a:p>
          <a:p>
            <a:pPr>
              <a:lnSpc>
                <a:spcPct val="80000"/>
              </a:lnSpc>
              <a:spcBef>
                <a:spcPts val="0"/>
              </a:spcBef>
              <a:spcAft>
                <a:spcPts val="300"/>
              </a:spcAft>
            </a:pPr>
            <a:r>
              <a:rPr lang="en-US" sz="2400" b="0" dirty="0" smtClean="0">
                <a:latin typeface="Arial" pitchFamily="34" charset="0"/>
                <a:cs typeface="Arial" pitchFamily="34" charset="0"/>
              </a:rPr>
              <a:t>Automation tools are used to generate artifacts</a:t>
            </a:r>
          </a:p>
          <a:p>
            <a:pPr lvl="1">
              <a:lnSpc>
                <a:spcPct val="80000"/>
              </a:lnSpc>
              <a:spcBef>
                <a:spcPts val="0"/>
              </a:spcBef>
              <a:spcAft>
                <a:spcPts val="300"/>
              </a:spcAft>
            </a:pPr>
            <a:r>
              <a:rPr lang="en-US" sz="2000" b="0" dirty="0" smtClean="0">
                <a:latin typeface="Arial" pitchFamily="34" charset="0"/>
                <a:cs typeface="Arial" pitchFamily="34" charset="0"/>
              </a:rPr>
              <a:t>Less labor intensive to generate &amp; update</a:t>
            </a:r>
          </a:p>
        </p:txBody>
      </p:sp>
      <p:grpSp>
        <p:nvGrpSpPr>
          <p:cNvPr id="2" name="Group 5"/>
          <p:cNvGrpSpPr>
            <a:grpSpLocks/>
          </p:cNvGrpSpPr>
          <p:nvPr/>
        </p:nvGrpSpPr>
        <p:grpSpPr bwMode="auto">
          <a:xfrm>
            <a:off x="5844807" y="4598894"/>
            <a:ext cx="2602765" cy="2130909"/>
            <a:chOff x="6019800" y="3986213"/>
            <a:chExt cx="2895600" cy="2438400"/>
          </a:xfrm>
        </p:grpSpPr>
        <p:sp>
          <p:nvSpPr>
            <p:cNvPr id="23" name="Rounded Rectangle 22"/>
            <p:cNvSpPr/>
            <p:nvPr/>
          </p:nvSpPr>
          <p:spPr>
            <a:xfrm>
              <a:off x="6019800" y="3986213"/>
              <a:ext cx="2895600" cy="2438400"/>
            </a:xfrm>
            <a:prstGeom prst="roundRect">
              <a:avLst>
                <a:gd name="adj" fmla="val 8096"/>
              </a:avLst>
            </a:prstGeom>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sz="1800" dirty="0"/>
            </a:p>
          </p:txBody>
        </p:sp>
        <p:pic>
          <p:nvPicPr>
            <p:cNvPr id="24" name="Picture 17"/>
            <p:cNvPicPr>
              <a:picLocks noChangeAspect="1" noChangeArrowheads="1"/>
            </p:cNvPicPr>
            <p:nvPr/>
          </p:nvPicPr>
          <p:blipFill>
            <a:blip r:embed="rId3" cstate="print"/>
            <a:srcRect/>
            <a:stretch>
              <a:fillRect/>
            </a:stretch>
          </p:blipFill>
          <p:spPr bwMode="auto">
            <a:xfrm>
              <a:off x="6172200" y="4519613"/>
              <a:ext cx="1295400" cy="804863"/>
            </a:xfrm>
            <a:prstGeom prst="rect">
              <a:avLst/>
            </a:prstGeom>
            <a:ln>
              <a:noFill/>
            </a:ln>
            <a:effectLst>
              <a:outerShdw blurRad="292100" dist="139700" dir="2700000" algn="tl" rotWithShape="0">
                <a:srgbClr val="333333">
                  <a:alpha val="65000"/>
                </a:srgbClr>
              </a:outerShdw>
            </a:effectLst>
          </p:spPr>
        </p:pic>
        <p:sp>
          <p:nvSpPr>
            <p:cNvPr id="25" name="Text Box 12"/>
            <p:cNvSpPr txBox="1">
              <a:spLocks noChangeArrowheads="1"/>
            </p:cNvSpPr>
            <p:nvPr/>
          </p:nvSpPr>
          <p:spPr bwMode="auto">
            <a:xfrm>
              <a:off x="7772400" y="4306059"/>
              <a:ext cx="817563" cy="174625"/>
            </a:xfrm>
            <a:prstGeom prst="rect">
              <a:avLst/>
            </a:prstGeom>
            <a:noFill/>
            <a:ln w="9525">
              <a:noFill/>
              <a:miter lim="800000"/>
              <a:headEnd/>
              <a:tailEnd/>
            </a:ln>
          </p:spPr>
          <p:txBody>
            <a:bodyPr lIns="0" tIns="0" rIns="0" bIns="0">
              <a:spAutoFit/>
            </a:bodyPr>
            <a:lstStyle/>
            <a:p>
              <a:pPr algn="ctr" eaLnBrk="0" hangingPunct="0">
                <a:lnSpc>
                  <a:spcPct val="95000"/>
                </a:lnSpc>
              </a:pPr>
              <a:r>
                <a:rPr lang="en-US" sz="1200" dirty="0">
                  <a:solidFill>
                    <a:srgbClr val="003399"/>
                  </a:solidFill>
                </a:rPr>
                <a:t>Structure</a:t>
              </a:r>
            </a:p>
          </p:txBody>
        </p:sp>
        <p:sp>
          <p:nvSpPr>
            <p:cNvPr id="26" name="Text Box 13"/>
            <p:cNvSpPr txBox="1">
              <a:spLocks noChangeArrowheads="1"/>
            </p:cNvSpPr>
            <p:nvPr/>
          </p:nvSpPr>
          <p:spPr bwMode="auto">
            <a:xfrm>
              <a:off x="6400800" y="6201534"/>
              <a:ext cx="795338" cy="174625"/>
            </a:xfrm>
            <a:prstGeom prst="rect">
              <a:avLst/>
            </a:prstGeom>
            <a:noFill/>
            <a:ln w="9525">
              <a:noFill/>
              <a:miter lim="800000"/>
              <a:headEnd/>
              <a:tailEnd/>
            </a:ln>
          </p:spPr>
          <p:txBody>
            <a:bodyPr lIns="0" tIns="0" rIns="0" bIns="0">
              <a:spAutoFit/>
            </a:bodyPr>
            <a:lstStyle/>
            <a:p>
              <a:pPr algn="ctr" eaLnBrk="0" hangingPunct="0">
                <a:lnSpc>
                  <a:spcPct val="95000"/>
                </a:lnSpc>
              </a:pPr>
              <a:r>
                <a:rPr lang="en-US" sz="1200" dirty="0">
                  <a:solidFill>
                    <a:srgbClr val="003399"/>
                  </a:solidFill>
                </a:rPr>
                <a:t>Behavior</a:t>
              </a:r>
            </a:p>
          </p:txBody>
        </p:sp>
        <p:sp>
          <p:nvSpPr>
            <p:cNvPr id="27" name="Text Box 14"/>
            <p:cNvSpPr txBox="1">
              <a:spLocks noChangeArrowheads="1"/>
            </p:cNvSpPr>
            <p:nvPr/>
          </p:nvSpPr>
          <p:spPr bwMode="auto">
            <a:xfrm>
              <a:off x="6172200" y="4306059"/>
              <a:ext cx="1306513" cy="174625"/>
            </a:xfrm>
            <a:prstGeom prst="rect">
              <a:avLst/>
            </a:prstGeom>
            <a:noFill/>
            <a:ln w="9525">
              <a:noFill/>
              <a:miter lim="800000"/>
              <a:headEnd/>
              <a:tailEnd/>
            </a:ln>
          </p:spPr>
          <p:txBody>
            <a:bodyPr lIns="0" tIns="0" rIns="0" bIns="0">
              <a:spAutoFit/>
            </a:bodyPr>
            <a:lstStyle/>
            <a:p>
              <a:pPr algn="ctr" eaLnBrk="0" hangingPunct="0">
                <a:lnSpc>
                  <a:spcPct val="95000"/>
                </a:lnSpc>
              </a:pPr>
              <a:r>
                <a:rPr lang="en-US" sz="1200" dirty="0">
                  <a:solidFill>
                    <a:srgbClr val="003399"/>
                  </a:solidFill>
                </a:rPr>
                <a:t>Requirements</a:t>
              </a:r>
            </a:p>
          </p:txBody>
        </p:sp>
        <p:sp>
          <p:nvSpPr>
            <p:cNvPr id="28" name="Text Box 15"/>
            <p:cNvSpPr txBox="1">
              <a:spLocks noChangeArrowheads="1"/>
            </p:cNvSpPr>
            <p:nvPr/>
          </p:nvSpPr>
          <p:spPr bwMode="auto">
            <a:xfrm>
              <a:off x="7769225" y="6201534"/>
              <a:ext cx="993776" cy="174625"/>
            </a:xfrm>
            <a:prstGeom prst="rect">
              <a:avLst/>
            </a:prstGeom>
            <a:noFill/>
            <a:ln w="9525">
              <a:noFill/>
              <a:miter lim="800000"/>
              <a:headEnd/>
              <a:tailEnd/>
            </a:ln>
          </p:spPr>
          <p:txBody>
            <a:bodyPr lIns="0" tIns="0" rIns="0" bIns="0">
              <a:spAutoFit/>
            </a:bodyPr>
            <a:lstStyle/>
            <a:p>
              <a:pPr algn="ctr" eaLnBrk="0" hangingPunct="0">
                <a:lnSpc>
                  <a:spcPct val="95000"/>
                </a:lnSpc>
              </a:pPr>
              <a:r>
                <a:rPr lang="en-US" sz="1200" dirty="0">
                  <a:solidFill>
                    <a:srgbClr val="003399"/>
                  </a:solidFill>
                </a:rPr>
                <a:t>Parametric</a:t>
              </a:r>
            </a:p>
          </p:txBody>
        </p:sp>
        <p:pic>
          <p:nvPicPr>
            <p:cNvPr id="29" name="Picture 9"/>
            <p:cNvPicPr>
              <a:picLocks noChangeAspect="1" noChangeArrowheads="1"/>
            </p:cNvPicPr>
            <p:nvPr/>
          </p:nvPicPr>
          <p:blipFill>
            <a:blip r:embed="rId4" cstate="print"/>
            <a:srcRect/>
            <a:stretch>
              <a:fillRect/>
            </a:stretch>
          </p:blipFill>
          <p:spPr bwMode="auto">
            <a:xfrm>
              <a:off x="6172200" y="5387976"/>
              <a:ext cx="1295400" cy="804862"/>
            </a:xfrm>
            <a:prstGeom prst="rect">
              <a:avLst/>
            </a:prstGeom>
            <a:ln>
              <a:noFill/>
            </a:ln>
            <a:effectLst>
              <a:outerShdw blurRad="292100" dist="139700" dir="2700000" algn="tl" rotWithShape="0">
                <a:srgbClr val="333333">
                  <a:alpha val="65000"/>
                </a:srgbClr>
              </a:outerShdw>
            </a:effectLst>
          </p:spPr>
        </p:pic>
        <p:pic>
          <p:nvPicPr>
            <p:cNvPr id="30" name="Picture 7"/>
            <p:cNvPicPr>
              <a:picLocks noChangeAspect="1" noChangeArrowheads="1"/>
            </p:cNvPicPr>
            <p:nvPr/>
          </p:nvPicPr>
          <p:blipFill>
            <a:blip r:embed="rId5" cstate="print"/>
            <a:srcRect/>
            <a:stretch>
              <a:fillRect/>
            </a:stretch>
          </p:blipFill>
          <p:spPr bwMode="auto">
            <a:xfrm>
              <a:off x="7543800" y="4519613"/>
              <a:ext cx="1301750" cy="803275"/>
            </a:xfrm>
            <a:prstGeom prst="rect">
              <a:avLst/>
            </a:prstGeom>
            <a:ln>
              <a:noFill/>
            </a:ln>
            <a:effectLst>
              <a:outerShdw blurRad="292100" dist="139700" dir="2700000" algn="tl" rotWithShape="0">
                <a:srgbClr val="333333">
                  <a:alpha val="65000"/>
                </a:srgbClr>
              </a:outerShdw>
            </a:effectLst>
          </p:spPr>
        </p:pic>
        <p:pic>
          <p:nvPicPr>
            <p:cNvPr id="31" name="Picture 10"/>
            <p:cNvPicPr>
              <a:picLocks noChangeAspect="1" noChangeArrowheads="1"/>
            </p:cNvPicPr>
            <p:nvPr/>
          </p:nvPicPr>
          <p:blipFill>
            <a:blip r:embed="rId6" cstate="print"/>
            <a:srcRect/>
            <a:stretch>
              <a:fillRect/>
            </a:stretch>
          </p:blipFill>
          <p:spPr bwMode="auto">
            <a:xfrm>
              <a:off x="7543800" y="5357813"/>
              <a:ext cx="1295400" cy="838200"/>
            </a:xfrm>
            <a:prstGeom prst="rect">
              <a:avLst/>
            </a:prstGeom>
            <a:ln>
              <a:noFill/>
            </a:ln>
            <a:effectLst>
              <a:outerShdw blurRad="292100" dist="139700" dir="2700000" algn="tl" rotWithShape="0">
                <a:srgbClr val="333333">
                  <a:alpha val="65000"/>
                </a:srgbClr>
              </a:outerShdw>
            </a:effectLst>
          </p:spPr>
        </p:pic>
        <p:sp>
          <p:nvSpPr>
            <p:cNvPr id="32" name="Text Box 14"/>
            <p:cNvSpPr txBox="1">
              <a:spLocks noChangeArrowheads="1"/>
            </p:cNvSpPr>
            <p:nvPr/>
          </p:nvSpPr>
          <p:spPr bwMode="auto">
            <a:xfrm>
              <a:off x="6096000" y="4056063"/>
              <a:ext cx="2743200" cy="201613"/>
            </a:xfrm>
            <a:prstGeom prst="rect">
              <a:avLst/>
            </a:prstGeom>
            <a:noFill/>
            <a:ln w="9525">
              <a:noFill/>
              <a:miter lim="800000"/>
              <a:headEnd/>
              <a:tailEnd/>
            </a:ln>
          </p:spPr>
          <p:txBody>
            <a:bodyPr lIns="0" tIns="0" rIns="0" bIns="0">
              <a:spAutoFit/>
            </a:bodyPr>
            <a:lstStyle/>
            <a:p>
              <a:pPr algn="ctr" eaLnBrk="0" hangingPunct="0">
                <a:lnSpc>
                  <a:spcPct val="95000"/>
                </a:lnSpc>
              </a:pPr>
              <a:r>
                <a:rPr lang="en-US" sz="1200" b="1" i="1" dirty="0">
                  <a:solidFill>
                    <a:srgbClr val="003399"/>
                  </a:solidFill>
                </a:rPr>
                <a:t>Integrated Architectural Model</a:t>
              </a:r>
            </a:p>
          </p:txBody>
        </p:sp>
      </p:grpSp>
      <p:pic>
        <p:nvPicPr>
          <p:cNvPr id="33" name="Picture 3"/>
          <p:cNvPicPr>
            <a:picLocks noChangeAspect="1" noChangeArrowheads="1"/>
          </p:cNvPicPr>
          <p:nvPr/>
        </p:nvPicPr>
        <p:blipFill>
          <a:blip r:embed="rId7" cstate="print"/>
          <a:srcRect/>
          <a:stretch>
            <a:fillRect/>
          </a:stretch>
        </p:blipFill>
        <p:spPr bwMode="auto">
          <a:xfrm>
            <a:off x="5715707" y="451794"/>
            <a:ext cx="3375025" cy="4146550"/>
          </a:xfrm>
          <a:prstGeom prst="rect">
            <a:avLst/>
          </a:prstGeom>
          <a:noFill/>
          <a:ln w="9525">
            <a:noFill/>
            <a:miter lim="800000"/>
            <a:headEnd/>
            <a:tailEnd/>
          </a:ln>
          <a:effectLst/>
        </p:spPr>
      </p:pic>
      <p:sp>
        <p:nvSpPr>
          <p:cNvPr id="20"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4</a:t>
            </a:fld>
            <a:endParaRPr lang="en-US" sz="1800" b="0" dirty="0">
              <a:latin typeface="+mn-lt"/>
              <a:cs typeface="+mn-cs"/>
            </a:endParaRPr>
          </a:p>
        </p:txBody>
      </p:sp>
      <p:sp>
        <p:nvSpPr>
          <p:cNvPr id="4" name="Rectangle 3"/>
          <p:cNvSpPr/>
          <p:nvPr/>
        </p:nvSpPr>
        <p:spPr>
          <a:xfrm>
            <a:off x="2084135" y="6540107"/>
            <a:ext cx="3390672" cy="215444"/>
          </a:xfrm>
          <a:prstGeom prst="rect">
            <a:avLst/>
          </a:prstGeom>
        </p:spPr>
        <p:txBody>
          <a:bodyPr wrap="none">
            <a:spAutoFit/>
          </a:bodyPr>
          <a:lstStyle/>
          <a:p>
            <a:r>
              <a:rPr lang="en-US" dirty="0"/>
              <a:t>http://www.incose.org/ProductsPubs/products/sevision2020.aspx</a:t>
            </a:r>
          </a:p>
        </p:txBody>
      </p:sp>
    </p:spTree>
    <p:extLst>
      <p:ext uri="{BB962C8B-B14F-4D97-AF65-F5344CB8AC3E}">
        <p14:creationId xmlns:p14="http://schemas.microsoft.com/office/powerpoint/2010/main" xmlns="" val="2185412053"/>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txBox="1">
            <a:spLocks/>
          </p:cNvSpPr>
          <p:nvPr/>
        </p:nvSpPr>
        <p:spPr bwMode="auto">
          <a:xfrm>
            <a:off x="895350" y="77788"/>
            <a:ext cx="8091632" cy="1143000"/>
          </a:xfrm>
          <a:prstGeom prst="rect">
            <a:avLst/>
          </a:prstGeom>
          <a:noFill/>
          <a:ln w="9525">
            <a:noFill/>
            <a:miter lim="800000"/>
            <a:headEnd/>
            <a:tailEnd/>
          </a:ln>
        </p:spPr>
        <p:txBody>
          <a:bodyPr anchor="ctr"/>
          <a:lstStyle/>
          <a:p>
            <a:pPr algn="r" eaLnBrk="0" hangingPunct="0"/>
            <a:r>
              <a:rPr lang="en-US" sz="3600" b="1" dirty="0" smtClean="0">
                <a:effectLst>
                  <a:outerShdw blurRad="38100" dist="38100" dir="2700000" algn="tl">
                    <a:srgbClr val="000000">
                      <a:alpha val="43137"/>
                    </a:srgbClr>
                  </a:outerShdw>
                </a:effectLst>
              </a:rPr>
              <a:t>Architecting With Model Based </a:t>
            </a:r>
          </a:p>
          <a:p>
            <a:pPr algn="r" eaLnBrk="0" hangingPunct="0"/>
            <a:r>
              <a:rPr lang="en-US" sz="3600" b="1" dirty="0" smtClean="0">
                <a:effectLst>
                  <a:outerShdw blurRad="38100" dist="38100" dir="2700000" algn="tl">
                    <a:srgbClr val="000000">
                      <a:alpha val="43137"/>
                    </a:srgbClr>
                  </a:outerShdw>
                </a:effectLst>
              </a:rPr>
              <a:t>Systems Engineering (MBSE)</a:t>
            </a:r>
            <a:endParaRPr lang="en-US" sz="3600" b="1" dirty="0">
              <a:effectLst>
                <a:outerShdw blurRad="38100" dist="38100" dir="2700000" algn="tl">
                  <a:srgbClr val="000000">
                    <a:alpha val="43137"/>
                  </a:srgbClr>
                </a:outerShdw>
              </a:effectLst>
            </a:endParaRPr>
          </a:p>
        </p:txBody>
      </p:sp>
      <p:sp>
        <p:nvSpPr>
          <p:cNvPr id="9222" name="Rectangle 3"/>
          <p:cNvSpPr txBox="1">
            <a:spLocks noChangeArrowheads="1"/>
          </p:cNvSpPr>
          <p:nvPr/>
        </p:nvSpPr>
        <p:spPr bwMode="auto">
          <a:xfrm>
            <a:off x="145773" y="1121542"/>
            <a:ext cx="3360908" cy="3246272"/>
          </a:xfrm>
          <a:prstGeom prst="rect">
            <a:avLst/>
          </a:prstGeom>
          <a:noFill/>
          <a:ln w="9525">
            <a:noFill/>
            <a:miter lim="800000"/>
            <a:headEnd/>
            <a:tailEnd/>
          </a:ln>
        </p:spPr>
        <p:txBody>
          <a:bodyPr/>
          <a:lstStyle/>
          <a:p>
            <a:pPr marL="342900" indent="-342900">
              <a:spcBef>
                <a:spcPts val="0"/>
              </a:spcBef>
              <a:buFont typeface="Arial" pitchFamily="34" charset="0"/>
              <a:buChar char="•"/>
            </a:pPr>
            <a:endParaRPr lang="en-US" sz="2000" dirty="0">
              <a:latin typeface="Calibri" pitchFamily="34" charset="0"/>
            </a:endParaRPr>
          </a:p>
        </p:txBody>
      </p:sp>
      <p:sp>
        <p:nvSpPr>
          <p:cNvPr id="7" name="Rectangle 3"/>
          <p:cNvSpPr txBox="1">
            <a:spLocks noChangeArrowheads="1"/>
          </p:cNvSpPr>
          <p:nvPr/>
        </p:nvSpPr>
        <p:spPr bwMode="auto">
          <a:xfrm>
            <a:off x="133239" y="1190443"/>
            <a:ext cx="3418674" cy="5326614"/>
          </a:xfrm>
          <a:prstGeom prst="rect">
            <a:avLst/>
          </a:prstGeom>
          <a:noFill/>
          <a:ln w="9525">
            <a:noFill/>
            <a:miter lim="800000"/>
            <a:headEnd/>
            <a:tailEnd/>
          </a:ln>
        </p:spPr>
        <p:txBody>
          <a:bodyPr/>
          <a:lstStyle/>
          <a:p>
            <a:pPr marL="342900" indent="-342900">
              <a:spcBef>
                <a:spcPts val="0"/>
              </a:spcBef>
              <a:spcAft>
                <a:spcPts val="400"/>
              </a:spcAft>
              <a:buFont typeface="Arial" pitchFamily="34" charset="0"/>
              <a:buChar char="•"/>
            </a:pPr>
            <a:r>
              <a:rPr lang="en-US" sz="2000" b="0" dirty="0" smtClean="0">
                <a:latin typeface="+mn-lt"/>
              </a:rPr>
              <a:t>Use existing, proven architecting process</a:t>
            </a:r>
          </a:p>
          <a:p>
            <a:pPr marL="342900" indent="-342900">
              <a:spcBef>
                <a:spcPts val="0"/>
              </a:spcBef>
              <a:spcAft>
                <a:spcPts val="400"/>
              </a:spcAft>
              <a:buFont typeface="Arial" pitchFamily="34" charset="0"/>
              <a:buChar char="•"/>
            </a:pPr>
            <a:r>
              <a:rPr lang="en-US" sz="2000" b="0" dirty="0" smtClean="0">
                <a:latin typeface="+mn-lt"/>
              </a:rPr>
              <a:t>Create models rather than developing  documents</a:t>
            </a:r>
          </a:p>
          <a:p>
            <a:pPr marL="342900" indent="-342900">
              <a:spcBef>
                <a:spcPts val="0"/>
              </a:spcBef>
              <a:spcAft>
                <a:spcPts val="400"/>
              </a:spcAft>
              <a:buFont typeface="Arial" pitchFamily="34" charset="0"/>
              <a:buChar char="•"/>
            </a:pPr>
            <a:r>
              <a:rPr lang="en-US" sz="2000" b="0" dirty="0" smtClean="0">
                <a:latin typeface="+mn-lt"/>
              </a:rPr>
              <a:t>Use automation tools to generate routine artifacts directly from the models</a:t>
            </a:r>
          </a:p>
          <a:p>
            <a:pPr marL="342900" indent="-342900">
              <a:spcBef>
                <a:spcPts val="0"/>
              </a:spcBef>
              <a:spcAft>
                <a:spcPts val="400"/>
              </a:spcAft>
              <a:buFont typeface="Arial" pitchFamily="34" charset="0"/>
              <a:buChar char="•"/>
            </a:pPr>
            <a:r>
              <a:rPr lang="en-US" sz="2000" b="0" dirty="0" smtClean="0">
                <a:latin typeface="+mn-lt"/>
              </a:rPr>
              <a:t>SysML provides 9 </a:t>
            </a:r>
            <a:r>
              <a:rPr lang="en-US" sz="2000" b="0" dirty="0">
                <a:latin typeface="+mn-lt"/>
              </a:rPr>
              <a:t>different types of diagrams to represent the </a:t>
            </a:r>
            <a:r>
              <a:rPr lang="en-US" sz="2000" b="0" dirty="0" smtClean="0">
                <a:latin typeface="+mn-lt"/>
              </a:rPr>
              <a:t>architecture, which can be used to </a:t>
            </a:r>
            <a:r>
              <a:rPr lang="en-US" sz="2000" b="0" dirty="0">
                <a:latin typeface="+mn-lt"/>
              </a:rPr>
              <a:t>develop </a:t>
            </a:r>
            <a:r>
              <a:rPr lang="en-US" sz="2000" b="0" dirty="0" smtClean="0">
                <a:latin typeface="+mn-lt"/>
              </a:rPr>
              <a:t>solutions</a:t>
            </a:r>
            <a:endParaRPr lang="en-US" sz="2000" b="0" dirty="0">
              <a:latin typeface="+mn-lt"/>
            </a:endParaRPr>
          </a:p>
          <a:p>
            <a:pPr marL="800100" lvl="1" indent="-342900">
              <a:spcBef>
                <a:spcPts val="0"/>
              </a:spcBef>
              <a:spcAft>
                <a:spcPts val="400"/>
              </a:spcAft>
              <a:buFont typeface="Arial" pitchFamily="34" charset="0"/>
              <a:buChar char="•"/>
            </a:pPr>
            <a:r>
              <a:rPr lang="en-US" sz="1800" b="0" dirty="0">
                <a:latin typeface="+mn-lt"/>
              </a:rPr>
              <a:t>4 behavioral</a:t>
            </a:r>
          </a:p>
          <a:p>
            <a:pPr marL="800100" lvl="1" indent="-342900">
              <a:spcBef>
                <a:spcPts val="0"/>
              </a:spcBef>
              <a:spcAft>
                <a:spcPts val="400"/>
              </a:spcAft>
              <a:buFont typeface="Arial" pitchFamily="34" charset="0"/>
              <a:buChar char="•"/>
            </a:pPr>
            <a:r>
              <a:rPr lang="en-US" sz="1800" b="0" dirty="0">
                <a:latin typeface="+mn-lt"/>
              </a:rPr>
              <a:t>4 Structural</a:t>
            </a:r>
          </a:p>
          <a:p>
            <a:pPr marL="800100" lvl="1" indent="-342900">
              <a:spcBef>
                <a:spcPts val="0"/>
              </a:spcBef>
              <a:spcAft>
                <a:spcPts val="400"/>
              </a:spcAft>
              <a:buFont typeface="Arial" pitchFamily="34" charset="0"/>
              <a:buChar char="•"/>
            </a:pPr>
            <a:r>
              <a:rPr lang="en-US" sz="1800" b="0" dirty="0">
                <a:latin typeface="+mn-lt"/>
              </a:rPr>
              <a:t>1 Cross-Cutting </a:t>
            </a:r>
          </a:p>
        </p:txBody>
      </p:sp>
      <p:pic>
        <p:nvPicPr>
          <p:cNvPr id="3076" name="Picture 4"/>
          <p:cNvPicPr>
            <a:picLocks noChangeAspect="1" noChangeArrowheads="1"/>
          </p:cNvPicPr>
          <p:nvPr/>
        </p:nvPicPr>
        <p:blipFill>
          <a:blip r:embed="rId3" cstate="print"/>
          <a:srcRect/>
          <a:stretch>
            <a:fillRect/>
          </a:stretch>
        </p:blipFill>
        <p:spPr bwMode="auto">
          <a:xfrm>
            <a:off x="3231471" y="1311817"/>
            <a:ext cx="5685085" cy="3590274"/>
          </a:xfrm>
          <a:prstGeom prst="rect">
            <a:avLst/>
          </a:prstGeom>
          <a:noFill/>
          <a:ln w="9525">
            <a:noFill/>
            <a:miter lim="800000"/>
            <a:headEnd/>
            <a:tailEnd/>
          </a:ln>
          <a:effectLst/>
        </p:spPr>
      </p:pic>
      <p:pic>
        <p:nvPicPr>
          <p:cNvPr id="3077" name="Picture 5"/>
          <p:cNvPicPr>
            <a:picLocks noChangeAspect="1" noChangeArrowheads="1"/>
          </p:cNvPicPr>
          <p:nvPr/>
        </p:nvPicPr>
        <p:blipFill>
          <a:blip r:embed="rId4" cstate="print"/>
          <a:srcRect/>
          <a:stretch>
            <a:fillRect/>
          </a:stretch>
        </p:blipFill>
        <p:spPr bwMode="auto">
          <a:xfrm>
            <a:off x="3266979" y="4572225"/>
            <a:ext cx="5432410" cy="2136370"/>
          </a:xfrm>
          <a:prstGeom prst="rect">
            <a:avLst/>
          </a:prstGeom>
          <a:noFill/>
          <a:ln w="9525">
            <a:noFill/>
            <a:miter lim="800000"/>
            <a:headEnd/>
            <a:tailEnd/>
          </a:ln>
          <a:effectLst/>
        </p:spPr>
      </p:pic>
      <p:sp>
        <p:nvSpPr>
          <p:cNvPr id="9"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5</a:t>
            </a:fld>
            <a:endParaRPr lang="en-US" sz="1800" b="0" dirty="0">
              <a:latin typeface="+mn-lt"/>
              <a:cs typeface="+mn-cs"/>
            </a:endParaRPr>
          </a:p>
        </p:txBody>
      </p:sp>
    </p:spTree>
    <p:extLst>
      <p:ext uri="{BB962C8B-B14F-4D97-AF65-F5344CB8AC3E}">
        <p14:creationId xmlns:p14="http://schemas.microsoft.com/office/powerpoint/2010/main" xmlns="" val="275173948"/>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sz="3200" dirty="0" smtClean="0"/>
              <a:t>Systems Modeling Language</a:t>
            </a:r>
            <a:endParaRPr lang="en-US" sz="3200" dirty="0"/>
          </a:p>
        </p:txBody>
      </p:sp>
      <p:sp>
        <p:nvSpPr>
          <p:cNvPr id="10246" name="Content Placeholder 3"/>
          <p:cNvSpPr>
            <a:spLocks noGrp="1"/>
          </p:cNvSpPr>
          <p:nvPr>
            <p:ph idx="1"/>
          </p:nvPr>
        </p:nvSpPr>
        <p:spPr>
          <a:xfrm>
            <a:off x="412230" y="1219200"/>
            <a:ext cx="8426971" cy="5094514"/>
          </a:xfrm>
        </p:spPr>
        <p:txBody>
          <a:bodyPr>
            <a:noAutofit/>
          </a:bodyPr>
          <a:lstStyle/>
          <a:p>
            <a:pPr>
              <a:lnSpc>
                <a:spcPct val="120000"/>
              </a:lnSpc>
              <a:spcBef>
                <a:spcPts val="300"/>
              </a:spcBef>
              <a:spcAft>
                <a:spcPts val="300"/>
              </a:spcAft>
            </a:pPr>
            <a:r>
              <a:rPr lang="en-US" b="0" dirty="0"/>
              <a:t>International Council on Systems Engineering (INCOSE) </a:t>
            </a:r>
            <a:r>
              <a:rPr lang="en-US" b="0" dirty="0" smtClean="0"/>
              <a:t>defined the Unified Modeling Language (UML) for Systems Engineering strategy in January 2001</a:t>
            </a:r>
            <a:endParaRPr lang="en-US" b="0" dirty="0"/>
          </a:p>
          <a:p>
            <a:pPr>
              <a:lnSpc>
                <a:spcPct val="120000"/>
              </a:lnSpc>
              <a:spcBef>
                <a:spcPts val="300"/>
              </a:spcBef>
              <a:spcAft>
                <a:spcPts val="300"/>
              </a:spcAft>
            </a:pPr>
            <a:r>
              <a:rPr lang="en-US" b="0" dirty="0" smtClean="0"/>
              <a:t>INCOSE partnered with </a:t>
            </a:r>
            <a:r>
              <a:rPr lang="en-US" b="0" dirty="0"/>
              <a:t>the Object Management Group (OMG) </a:t>
            </a:r>
            <a:r>
              <a:rPr lang="en-US" b="0" dirty="0" smtClean="0"/>
              <a:t>in July 2001 to develop the language</a:t>
            </a:r>
            <a:endParaRPr lang="en-US" b="0" dirty="0"/>
          </a:p>
          <a:p>
            <a:pPr>
              <a:lnSpc>
                <a:spcPct val="120000"/>
              </a:lnSpc>
              <a:spcBef>
                <a:spcPts val="300"/>
              </a:spcBef>
              <a:spcAft>
                <a:spcPts val="300"/>
              </a:spcAft>
            </a:pPr>
            <a:r>
              <a:rPr lang="en-US" b="0" dirty="0" smtClean="0"/>
              <a:t>OMG published Systems Modeling Language (</a:t>
            </a:r>
            <a:r>
              <a:rPr lang="en-US" b="0" dirty="0" err="1" smtClean="0"/>
              <a:t>SysML</a:t>
            </a:r>
            <a:r>
              <a:rPr lang="en-US" b="0" dirty="0" smtClean="0"/>
              <a:t>) version 1.0 specification in June 2006</a:t>
            </a:r>
          </a:p>
          <a:p>
            <a:pPr>
              <a:lnSpc>
                <a:spcPct val="120000"/>
              </a:lnSpc>
              <a:spcBef>
                <a:spcPts val="300"/>
              </a:spcBef>
              <a:spcAft>
                <a:spcPts val="300"/>
              </a:spcAft>
            </a:pPr>
            <a:r>
              <a:rPr lang="en-US" b="0" dirty="0" err="1" smtClean="0"/>
              <a:t>SysML</a:t>
            </a:r>
            <a:r>
              <a:rPr lang="en-US" b="0" dirty="0" smtClean="0"/>
              <a:t> v1.0 specification defines 9 types of diagrams that map directly to </a:t>
            </a:r>
            <a:r>
              <a:rPr lang="en-US" b="0" dirty="0" err="1" smtClean="0"/>
              <a:t>DoDAF</a:t>
            </a:r>
            <a:r>
              <a:rPr lang="en-US" b="0" dirty="0" smtClean="0"/>
              <a:t> models</a:t>
            </a:r>
          </a:p>
          <a:p>
            <a:pPr>
              <a:lnSpc>
                <a:spcPct val="120000"/>
              </a:lnSpc>
              <a:spcBef>
                <a:spcPts val="300"/>
              </a:spcBef>
              <a:spcAft>
                <a:spcPts val="300"/>
              </a:spcAft>
            </a:pPr>
            <a:r>
              <a:rPr lang="en-US" b="0" dirty="0" smtClean="0"/>
              <a:t>Reports can be generated from the </a:t>
            </a:r>
            <a:r>
              <a:rPr lang="en-US" b="0" dirty="0" err="1" smtClean="0"/>
              <a:t>SysML</a:t>
            </a:r>
            <a:r>
              <a:rPr lang="en-US" b="0" dirty="0" smtClean="0"/>
              <a:t> models that are consistent with </a:t>
            </a:r>
            <a:r>
              <a:rPr lang="en-US" b="0" dirty="0" err="1" smtClean="0"/>
              <a:t>DoDAF</a:t>
            </a:r>
            <a:r>
              <a:rPr lang="en-US" b="0" dirty="0" smtClean="0"/>
              <a:t> matrix artifacts</a:t>
            </a:r>
            <a:endParaRPr lang="en-US" b="0" dirty="0"/>
          </a:p>
        </p:txBody>
      </p:sp>
      <p:sp>
        <p:nvSpPr>
          <p:cNvPr id="2" name="TextBox 1"/>
          <p:cNvSpPr txBox="1"/>
          <p:nvPr/>
        </p:nvSpPr>
        <p:spPr>
          <a:xfrm>
            <a:off x="6095544" y="825500"/>
            <a:ext cx="2533066" cy="215444"/>
          </a:xfrm>
          <a:prstGeom prst="rect">
            <a:avLst/>
          </a:prstGeom>
          <a:noFill/>
        </p:spPr>
        <p:txBody>
          <a:bodyPr wrap="none" rtlCol="0">
            <a:spAutoFit/>
          </a:bodyPr>
          <a:lstStyle/>
          <a:p>
            <a:r>
              <a:rPr lang="en-US" dirty="0"/>
              <a:t>http://</a:t>
            </a:r>
            <a:r>
              <a:rPr lang="en-US" dirty="0" smtClean="0"/>
              <a:t>www.omg.org/cgi-bin/doc?dtc/2001-07-02</a:t>
            </a:r>
            <a:endParaRPr lang="en-US" dirty="0"/>
          </a:p>
        </p:txBody>
      </p:sp>
      <p:sp>
        <p:nvSpPr>
          <p:cNvPr id="190"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6</a:t>
            </a:fld>
            <a:endParaRPr lang="en-US" sz="1800" b="0" dirty="0">
              <a:latin typeface="+mn-lt"/>
              <a:cs typeface="+mn-cs"/>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sz="3200" dirty="0" smtClean="0"/>
              <a:t>SysML Relationship to DoDAF</a:t>
            </a:r>
            <a:endParaRPr lang="en-US" sz="3200" dirty="0"/>
          </a:p>
        </p:txBody>
      </p:sp>
      <p:sp>
        <p:nvSpPr>
          <p:cNvPr id="10246" name="Content Placeholder 3"/>
          <p:cNvSpPr>
            <a:spLocks noGrp="1"/>
          </p:cNvSpPr>
          <p:nvPr>
            <p:ph idx="1"/>
          </p:nvPr>
        </p:nvSpPr>
        <p:spPr>
          <a:xfrm>
            <a:off x="288472" y="1143000"/>
            <a:ext cx="8696325" cy="2263878"/>
          </a:xfrm>
        </p:spPr>
        <p:txBody>
          <a:bodyPr>
            <a:noAutofit/>
          </a:bodyPr>
          <a:lstStyle/>
          <a:p>
            <a:pPr marL="347663" indent="-347663">
              <a:lnSpc>
                <a:spcPct val="120000"/>
              </a:lnSpc>
              <a:spcBef>
                <a:spcPts val="300"/>
              </a:spcBef>
              <a:spcAft>
                <a:spcPts val="300"/>
              </a:spcAft>
            </a:pPr>
            <a:r>
              <a:rPr lang="en-US" b="0" dirty="0" smtClean="0"/>
              <a:t>26 </a:t>
            </a:r>
            <a:r>
              <a:rPr lang="en-US" b="0" dirty="0" err="1" smtClean="0"/>
              <a:t>DoDAF</a:t>
            </a:r>
            <a:r>
              <a:rPr lang="en-US" b="0" dirty="0" smtClean="0"/>
              <a:t> </a:t>
            </a:r>
            <a:r>
              <a:rPr lang="en-US" b="0" dirty="0"/>
              <a:t>models map directly </a:t>
            </a:r>
            <a:r>
              <a:rPr lang="en-US" b="0" dirty="0" smtClean="0"/>
              <a:t>to the 9 </a:t>
            </a:r>
            <a:r>
              <a:rPr lang="en-US" b="0" dirty="0" err="1" smtClean="0"/>
              <a:t>SysML</a:t>
            </a:r>
            <a:r>
              <a:rPr lang="en-US" b="0" dirty="0" smtClean="0"/>
              <a:t> diagram types</a:t>
            </a:r>
          </a:p>
          <a:p>
            <a:pPr lvl="1">
              <a:lnSpc>
                <a:spcPct val="120000"/>
              </a:lnSpc>
              <a:spcBef>
                <a:spcPts val="300"/>
              </a:spcBef>
              <a:spcAft>
                <a:spcPts val="300"/>
              </a:spcAft>
            </a:pPr>
            <a:r>
              <a:rPr lang="en-US" b="0" dirty="0" err="1" smtClean="0"/>
              <a:t>DoDAF</a:t>
            </a:r>
            <a:r>
              <a:rPr lang="en-US" b="0" dirty="0" smtClean="0"/>
              <a:t> models are indicated in the </a:t>
            </a:r>
            <a:r>
              <a:rPr lang="en-US" b="0" dirty="0" smtClean="0">
                <a:solidFill>
                  <a:srgbClr val="FF0000"/>
                </a:solidFill>
              </a:rPr>
              <a:t>red text </a:t>
            </a:r>
            <a:r>
              <a:rPr lang="en-US" b="0" dirty="0" smtClean="0"/>
              <a:t>below</a:t>
            </a:r>
          </a:p>
          <a:p>
            <a:pPr>
              <a:lnSpc>
                <a:spcPct val="120000"/>
              </a:lnSpc>
              <a:spcBef>
                <a:spcPts val="300"/>
              </a:spcBef>
              <a:spcAft>
                <a:spcPts val="300"/>
              </a:spcAft>
            </a:pPr>
            <a:r>
              <a:rPr lang="en-US" b="0" dirty="0" smtClean="0"/>
              <a:t>26 </a:t>
            </a:r>
            <a:r>
              <a:rPr lang="en-US" b="0" dirty="0" err="1" smtClean="0"/>
              <a:t>DoDAF</a:t>
            </a:r>
            <a:r>
              <a:rPr lang="en-US" b="0" dirty="0" smtClean="0"/>
              <a:t> matrix artifacts (e.g</a:t>
            </a:r>
            <a:r>
              <a:rPr lang="en-US" b="0" dirty="0" smtClean="0"/>
              <a:t>., </a:t>
            </a:r>
            <a:r>
              <a:rPr lang="en-US" b="0" dirty="0" smtClean="0"/>
              <a:t>TV-1) are reports that can be generated directly from </a:t>
            </a:r>
            <a:r>
              <a:rPr lang="en-US" b="0" dirty="0" err="1" smtClean="0"/>
              <a:t>SysML</a:t>
            </a:r>
            <a:r>
              <a:rPr lang="en-US" b="0" dirty="0" smtClean="0"/>
              <a:t> models</a:t>
            </a:r>
            <a:endParaRPr lang="en-US" b="0" dirty="0"/>
          </a:p>
        </p:txBody>
      </p:sp>
      <p:sp>
        <p:nvSpPr>
          <p:cNvPr id="2" name="TextBox 1"/>
          <p:cNvSpPr txBox="1"/>
          <p:nvPr/>
        </p:nvSpPr>
        <p:spPr>
          <a:xfrm>
            <a:off x="6095544" y="825500"/>
            <a:ext cx="2533066" cy="215444"/>
          </a:xfrm>
          <a:prstGeom prst="rect">
            <a:avLst/>
          </a:prstGeom>
          <a:noFill/>
        </p:spPr>
        <p:txBody>
          <a:bodyPr wrap="none" rtlCol="0">
            <a:spAutoFit/>
          </a:bodyPr>
          <a:lstStyle/>
          <a:p>
            <a:r>
              <a:rPr lang="en-US" dirty="0"/>
              <a:t>http://</a:t>
            </a:r>
            <a:r>
              <a:rPr lang="en-US" dirty="0" smtClean="0"/>
              <a:t>www.omg.org/cgi-bin/doc?dtc/2001-07-02</a:t>
            </a:r>
            <a:endParaRPr lang="en-US" dirty="0"/>
          </a:p>
        </p:txBody>
      </p:sp>
      <p:grpSp>
        <p:nvGrpSpPr>
          <p:cNvPr id="27" name="Group 26"/>
          <p:cNvGrpSpPr/>
          <p:nvPr/>
        </p:nvGrpSpPr>
        <p:grpSpPr>
          <a:xfrm>
            <a:off x="17916" y="3556141"/>
            <a:ext cx="9067799" cy="3136380"/>
            <a:chOff x="43544" y="3638891"/>
            <a:chExt cx="9067799" cy="3136380"/>
          </a:xfrm>
        </p:grpSpPr>
        <p:cxnSp>
          <p:nvCxnSpPr>
            <p:cNvPr id="10242" name="Straight Connector 189"/>
            <p:cNvCxnSpPr>
              <a:cxnSpLocks noChangeShapeType="1"/>
            </p:cNvCxnSpPr>
            <p:nvPr/>
          </p:nvCxnSpPr>
          <p:spPr bwMode="auto">
            <a:xfrm flipV="1">
              <a:off x="3275013" y="6462713"/>
              <a:ext cx="515937" cy="4762"/>
            </a:xfrm>
            <a:prstGeom prst="line">
              <a:avLst/>
            </a:prstGeom>
            <a:noFill/>
            <a:ln w="15875" algn="ctr">
              <a:solidFill>
                <a:schemeClr val="tx1"/>
              </a:solidFill>
              <a:round/>
              <a:headEnd/>
              <a:tailEnd/>
            </a:ln>
          </p:spPr>
        </p:cxnSp>
        <p:cxnSp>
          <p:nvCxnSpPr>
            <p:cNvPr id="10243" name="Straight Connector 26"/>
            <p:cNvCxnSpPr>
              <a:cxnSpLocks noChangeShapeType="1"/>
            </p:cNvCxnSpPr>
            <p:nvPr/>
          </p:nvCxnSpPr>
          <p:spPr bwMode="auto">
            <a:xfrm flipV="1">
              <a:off x="4851400" y="6483350"/>
              <a:ext cx="517525" cy="4763"/>
            </a:xfrm>
            <a:prstGeom prst="line">
              <a:avLst/>
            </a:prstGeom>
            <a:noFill/>
            <a:ln w="15875" algn="ctr">
              <a:solidFill>
                <a:schemeClr val="tx1"/>
              </a:solidFill>
              <a:round/>
              <a:headEnd/>
              <a:tailEnd/>
            </a:ln>
          </p:spPr>
        </p:cxnSp>
        <p:cxnSp>
          <p:nvCxnSpPr>
            <p:cNvPr id="10244" name="Straight Connector 9"/>
            <p:cNvCxnSpPr>
              <a:cxnSpLocks noChangeShapeType="1"/>
            </p:cNvCxnSpPr>
            <p:nvPr/>
          </p:nvCxnSpPr>
          <p:spPr bwMode="auto">
            <a:xfrm flipV="1">
              <a:off x="8021638" y="6310313"/>
              <a:ext cx="517525" cy="4762"/>
            </a:xfrm>
            <a:prstGeom prst="line">
              <a:avLst/>
            </a:prstGeom>
            <a:noFill/>
            <a:ln w="15875" algn="ctr">
              <a:solidFill>
                <a:schemeClr val="tx1"/>
              </a:solidFill>
              <a:round/>
              <a:headEnd/>
              <a:tailEnd/>
            </a:ln>
          </p:spPr>
        </p:cxnSp>
        <p:cxnSp>
          <p:nvCxnSpPr>
            <p:cNvPr id="10248" name="Straight Connector 6"/>
            <p:cNvCxnSpPr>
              <a:cxnSpLocks noChangeShapeType="1"/>
              <a:stCxn id="10251" idx="4"/>
              <a:endCxn id="10274" idx="0"/>
            </p:cNvCxnSpPr>
            <p:nvPr/>
          </p:nvCxnSpPr>
          <p:spPr bwMode="auto">
            <a:xfrm>
              <a:off x="2988810" y="4275479"/>
              <a:ext cx="4422" cy="1168059"/>
            </a:xfrm>
            <a:prstGeom prst="line">
              <a:avLst/>
            </a:prstGeom>
            <a:noFill/>
            <a:ln w="15875" algn="ctr">
              <a:solidFill>
                <a:schemeClr val="tx1"/>
              </a:solidFill>
              <a:round/>
              <a:headEnd/>
              <a:tailEnd/>
            </a:ln>
          </p:spPr>
        </p:cxnSp>
        <p:sp>
          <p:nvSpPr>
            <p:cNvPr id="10249" name="Flowchart: Connector 10"/>
            <p:cNvSpPr>
              <a:spLocks noChangeArrowheads="1"/>
            </p:cNvSpPr>
            <p:nvPr/>
          </p:nvSpPr>
          <p:spPr bwMode="auto">
            <a:xfrm>
              <a:off x="7105650" y="3917950"/>
              <a:ext cx="984250" cy="511175"/>
            </a:xfrm>
            <a:prstGeom prst="flowChartConnector">
              <a:avLst/>
            </a:prstGeom>
            <a:solidFill>
              <a:schemeClr val="bg1"/>
            </a:solidFill>
            <a:ln w="15875" algn="ctr">
              <a:solidFill>
                <a:schemeClr val="tx1"/>
              </a:solidFill>
              <a:round/>
              <a:headEnd/>
              <a:tailEnd/>
            </a:ln>
          </p:spPr>
          <p:txBody>
            <a:bodyPr lIns="0" tIns="0" rIns="0" bIns="0" anchor="ctr" anchorCtr="0"/>
            <a:lstStyle/>
            <a:p>
              <a:pPr algn="ctr"/>
              <a:r>
                <a:rPr lang="en-US" dirty="0" smtClean="0">
                  <a:solidFill>
                    <a:srgbClr val="FF0000"/>
                  </a:solidFill>
                </a:rPr>
                <a:t>OV-</a:t>
              </a:r>
              <a:r>
                <a:rPr lang="en-US" dirty="0" err="1" smtClean="0">
                  <a:solidFill>
                    <a:srgbClr val="FF0000"/>
                  </a:solidFill>
                </a:rPr>
                <a:t>5b</a:t>
              </a:r>
              <a:endParaRPr lang="en-US" dirty="0">
                <a:solidFill>
                  <a:srgbClr val="FF0000"/>
                </a:solidFill>
              </a:endParaRPr>
            </a:p>
            <a:p>
              <a:pPr algn="ctr"/>
              <a:r>
                <a:rPr lang="en-US" dirty="0">
                  <a:solidFill>
                    <a:srgbClr val="FF0000"/>
                  </a:solidFill>
                </a:rPr>
                <a:t>SV-4, </a:t>
              </a:r>
            </a:p>
            <a:p>
              <a:pPr algn="ctr"/>
              <a:r>
                <a:rPr lang="en-US" dirty="0" smtClean="0">
                  <a:solidFill>
                    <a:srgbClr val="FF0000"/>
                  </a:solidFill>
                </a:rPr>
                <a:t>SOV-5 [3]</a:t>
              </a:r>
              <a:endParaRPr lang="en-US" sz="600" dirty="0">
                <a:solidFill>
                  <a:srgbClr val="FF0000"/>
                </a:solidFill>
              </a:endParaRPr>
            </a:p>
          </p:txBody>
        </p:sp>
        <p:cxnSp>
          <p:nvCxnSpPr>
            <p:cNvPr id="10250" name="Straight Connector 11"/>
            <p:cNvCxnSpPr>
              <a:cxnSpLocks noChangeShapeType="1"/>
              <a:stCxn id="10249" idx="4"/>
            </p:cNvCxnSpPr>
            <p:nvPr/>
          </p:nvCxnSpPr>
          <p:spPr bwMode="auto">
            <a:xfrm flipH="1">
              <a:off x="7591425" y="4429125"/>
              <a:ext cx="6350" cy="1622425"/>
            </a:xfrm>
            <a:prstGeom prst="line">
              <a:avLst/>
            </a:prstGeom>
            <a:noFill/>
            <a:ln w="15875" algn="ctr">
              <a:solidFill>
                <a:schemeClr val="tx1"/>
              </a:solidFill>
              <a:round/>
              <a:headEnd/>
              <a:tailEnd/>
            </a:ln>
          </p:spPr>
        </p:cxnSp>
        <p:sp>
          <p:nvSpPr>
            <p:cNvPr id="10251" name="Flowchart: Connector 12"/>
            <p:cNvSpPr>
              <a:spLocks noChangeArrowheads="1"/>
            </p:cNvSpPr>
            <p:nvPr/>
          </p:nvSpPr>
          <p:spPr bwMode="auto">
            <a:xfrm>
              <a:off x="2380797" y="3638891"/>
              <a:ext cx="1216025" cy="636588"/>
            </a:xfrm>
            <a:prstGeom prst="flowChartConnector">
              <a:avLst/>
            </a:prstGeom>
            <a:solidFill>
              <a:schemeClr val="bg1"/>
            </a:solidFill>
            <a:ln w="15875" algn="ctr">
              <a:solidFill>
                <a:schemeClr val="tx1"/>
              </a:solidFill>
              <a:round/>
              <a:headEnd/>
              <a:tailEnd/>
            </a:ln>
          </p:spPr>
          <p:txBody>
            <a:bodyPr wrap="none" lIns="0" tIns="0" rIns="0" bIns="0" anchor="ctr" anchorCtr="0">
              <a:normAutofit/>
            </a:bodyPr>
            <a:lstStyle/>
            <a:p>
              <a:r>
                <a:rPr lang="en-US" sz="900" dirty="0" smtClean="0">
                  <a:solidFill>
                    <a:srgbClr val="C00000"/>
                  </a:solidFill>
                </a:rPr>
                <a:t/>
              </a:r>
              <a:br>
                <a:rPr lang="en-US" sz="900" dirty="0" smtClean="0">
                  <a:solidFill>
                    <a:srgbClr val="C00000"/>
                  </a:solidFill>
                </a:rPr>
              </a:br>
              <a:endParaRPr lang="en-US" sz="600" dirty="0">
                <a:solidFill>
                  <a:srgbClr val="C00000"/>
                </a:solidFill>
              </a:endParaRPr>
            </a:p>
            <a:p>
              <a:endParaRPr lang="en-US" sz="600" dirty="0">
                <a:solidFill>
                  <a:srgbClr val="C00000"/>
                </a:solidFill>
              </a:endParaRPr>
            </a:p>
          </p:txBody>
        </p:sp>
        <p:cxnSp>
          <p:nvCxnSpPr>
            <p:cNvPr id="10252" name="Straight Connector 13"/>
            <p:cNvCxnSpPr>
              <a:cxnSpLocks noChangeShapeType="1"/>
            </p:cNvCxnSpPr>
            <p:nvPr/>
          </p:nvCxnSpPr>
          <p:spPr bwMode="auto">
            <a:xfrm>
              <a:off x="900113" y="5200650"/>
              <a:ext cx="0" cy="247650"/>
            </a:xfrm>
            <a:prstGeom prst="line">
              <a:avLst/>
            </a:prstGeom>
            <a:noFill/>
            <a:ln w="15875" algn="ctr">
              <a:solidFill>
                <a:schemeClr val="tx1"/>
              </a:solidFill>
              <a:round/>
              <a:headEnd/>
              <a:tailEnd/>
            </a:ln>
          </p:spPr>
        </p:cxnSp>
        <p:sp>
          <p:nvSpPr>
            <p:cNvPr id="10253" name="Flowchart: Connector 15"/>
            <p:cNvSpPr>
              <a:spLocks noChangeArrowheads="1"/>
            </p:cNvSpPr>
            <p:nvPr/>
          </p:nvSpPr>
          <p:spPr bwMode="auto">
            <a:xfrm>
              <a:off x="208184" y="4733699"/>
              <a:ext cx="1143911" cy="492125"/>
            </a:xfrm>
            <a:prstGeom prst="flowChartConnector">
              <a:avLst/>
            </a:prstGeom>
            <a:solidFill>
              <a:schemeClr val="bg1"/>
            </a:solidFill>
            <a:ln w="15875" algn="ctr">
              <a:solidFill>
                <a:schemeClr val="tx1"/>
              </a:solidFill>
              <a:round/>
              <a:headEnd/>
              <a:tailEnd/>
            </a:ln>
          </p:spPr>
          <p:txBody>
            <a:bodyPr anchor="ctr" anchorCtr="0"/>
            <a:lstStyle/>
            <a:p>
              <a:r>
                <a:rPr lang="en-US" sz="900" dirty="0" smtClean="0">
                  <a:solidFill>
                    <a:srgbClr val="FF0000"/>
                  </a:solidFill>
                </a:rPr>
                <a:t>OV-2, EV-2, SV-2 [3]</a:t>
              </a:r>
              <a:endParaRPr lang="en-US" sz="600" dirty="0">
                <a:solidFill>
                  <a:srgbClr val="FF0000"/>
                </a:solidFill>
              </a:endParaRPr>
            </a:p>
          </p:txBody>
        </p:sp>
        <p:sp>
          <p:nvSpPr>
            <p:cNvPr id="10254" name="Flowchart: Connector 16"/>
            <p:cNvSpPr>
              <a:spLocks noChangeArrowheads="1"/>
            </p:cNvSpPr>
            <p:nvPr/>
          </p:nvSpPr>
          <p:spPr bwMode="auto">
            <a:xfrm>
              <a:off x="8247743" y="5963761"/>
              <a:ext cx="863600" cy="563563"/>
            </a:xfrm>
            <a:prstGeom prst="flowChartConnector">
              <a:avLst/>
            </a:prstGeom>
            <a:solidFill>
              <a:schemeClr val="bg1"/>
            </a:solidFill>
            <a:ln w="15875" algn="ctr">
              <a:solidFill>
                <a:schemeClr val="tx1"/>
              </a:solidFill>
              <a:round/>
              <a:headEnd/>
              <a:tailEnd/>
            </a:ln>
          </p:spPr>
          <p:txBody>
            <a:bodyPr lIns="0" tIns="0" rIns="0" bIns="0" anchor="ctr" anchorCtr="0"/>
            <a:lstStyle/>
            <a:p>
              <a:r>
                <a:rPr lang="en-US" sz="900" dirty="0">
                  <a:solidFill>
                    <a:srgbClr val="FF0000"/>
                  </a:solidFill>
                </a:rPr>
                <a:t>OV-</a:t>
              </a:r>
              <a:r>
                <a:rPr lang="en-US" sz="900" dirty="0" err="1">
                  <a:solidFill>
                    <a:srgbClr val="FF0000"/>
                  </a:solidFill>
                </a:rPr>
                <a:t>6c</a:t>
              </a:r>
              <a:r>
                <a:rPr lang="en-US" sz="900" dirty="0">
                  <a:solidFill>
                    <a:srgbClr val="FF0000"/>
                  </a:solidFill>
                </a:rPr>
                <a:t/>
              </a:r>
              <a:br>
                <a:rPr lang="en-US" sz="900" dirty="0">
                  <a:solidFill>
                    <a:srgbClr val="FF0000"/>
                  </a:solidFill>
                </a:rPr>
              </a:br>
              <a:r>
                <a:rPr lang="en-US" sz="900" dirty="0" smtClean="0">
                  <a:solidFill>
                    <a:srgbClr val="FF0000"/>
                  </a:solidFill>
                </a:rPr>
                <a:t>SV-</a:t>
              </a:r>
              <a:r>
                <a:rPr lang="en-US" sz="900" dirty="0" err="1" smtClean="0">
                  <a:solidFill>
                    <a:srgbClr val="FF0000"/>
                  </a:solidFill>
                </a:rPr>
                <a:t>10c</a:t>
              </a:r>
              <a:r>
                <a:rPr lang="en-US" sz="900" dirty="0" smtClean="0">
                  <a:solidFill>
                    <a:srgbClr val="FF0000"/>
                  </a:solidFill>
                </a:rPr>
                <a:t> [3]</a:t>
              </a:r>
              <a:endParaRPr lang="en-US" sz="600" dirty="0">
                <a:solidFill>
                  <a:srgbClr val="FF0000"/>
                </a:solidFill>
              </a:endParaRPr>
            </a:p>
          </p:txBody>
        </p:sp>
        <p:sp>
          <p:nvSpPr>
            <p:cNvPr id="10256" name="Freeform 5"/>
            <p:cNvSpPr>
              <a:spLocks/>
            </p:cNvSpPr>
            <p:nvPr/>
          </p:nvSpPr>
          <p:spPr bwMode="auto">
            <a:xfrm>
              <a:off x="5086350" y="3752850"/>
              <a:ext cx="0" cy="500063"/>
            </a:xfrm>
            <a:custGeom>
              <a:avLst/>
              <a:gdLst>
                <a:gd name="T0" fmla="*/ 793850697 h 315"/>
                <a:gd name="T1" fmla="*/ 0 h 315"/>
                <a:gd name="T2" fmla="*/ 793850697 h 315"/>
                <a:gd name="T3" fmla="*/ 0 60000 65536"/>
                <a:gd name="T4" fmla="*/ 0 60000 65536"/>
                <a:gd name="T5" fmla="*/ 0 60000 65536"/>
                <a:gd name="T6" fmla="*/ 0 h 315"/>
                <a:gd name="T7" fmla="*/ 315 h 315"/>
              </a:gdLst>
              <a:ahLst/>
              <a:cxnLst>
                <a:cxn ang="T3">
                  <a:pos x="0" y="T0"/>
                </a:cxn>
                <a:cxn ang="T4">
                  <a:pos x="0" y="T1"/>
                </a:cxn>
                <a:cxn ang="T5">
                  <a:pos x="0" y="T2"/>
                </a:cxn>
              </a:cxnLst>
              <a:rect l="0" t="T6" r="0" b="T7"/>
              <a:pathLst>
                <a:path h="315">
                  <a:moveTo>
                    <a:pt x="0" y="315"/>
                  </a:moveTo>
                  <a:lnTo>
                    <a:pt x="0" y="0"/>
                  </a:lnTo>
                  <a:lnTo>
                    <a:pt x="0" y="315"/>
                  </a:lnTo>
                  <a:close/>
                </a:path>
              </a:pathLst>
            </a:custGeom>
            <a:noFill/>
            <a:ln w="20" cap="rnd">
              <a:solidFill>
                <a:srgbClr val="000000"/>
              </a:solidFill>
              <a:prstDash val="solid"/>
              <a:round/>
              <a:headEnd/>
              <a:tailEnd/>
            </a:ln>
          </p:spPr>
          <p:txBody>
            <a:bodyPr/>
            <a:lstStyle/>
            <a:p>
              <a:endParaRPr lang="en-US"/>
            </a:p>
          </p:txBody>
        </p:sp>
        <p:sp>
          <p:nvSpPr>
            <p:cNvPr id="10257" name="Freeform 6"/>
            <p:cNvSpPr>
              <a:spLocks/>
            </p:cNvSpPr>
            <p:nvPr/>
          </p:nvSpPr>
          <p:spPr bwMode="auto">
            <a:xfrm>
              <a:off x="3817938" y="425291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258" name="Freeform 7"/>
            <p:cNvSpPr>
              <a:spLocks/>
            </p:cNvSpPr>
            <p:nvPr/>
          </p:nvSpPr>
          <p:spPr bwMode="auto">
            <a:xfrm>
              <a:off x="3817938" y="425291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259" name="Freeform 8"/>
            <p:cNvSpPr>
              <a:spLocks/>
            </p:cNvSpPr>
            <p:nvPr/>
          </p:nvSpPr>
          <p:spPr bwMode="auto">
            <a:xfrm>
              <a:off x="3817938" y="425291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260" name="Freeform 9"/>
            <p:cNvSpPr>
              <a:spLocks noEditPoints="1"/>
            </p:cNvSpPr>
            <p:nvPr/>
          </p:nvSpPr>
          <p:spPr bwMode="auto">
            <a:xfrm>
              <a:off x="3817938" y="3752850"/>
              <a:ext cx="1268412" cy="500063"/>
            </a:xfrm>
            <a:custGeom>
              <a:avLst/>
              <a:gdLst>
                <a:gd name="T0" fmla="*/ 2013605022 w 799"/>
                <a:gd name="T1" fmla="*/ 793850697 h 315"/>
                <a:gd name="T2" fmla="*/ 2013605022 w 799"/>
                <a:gd name="T3" fmla="*/ 0 h 315"/>
                <a:gd name="T4" fmla="*/ 0 w 799"/>
                <a:gd name="T5" fmla="*/ 0 h 315"/>
                <a:gd name="T6" fmla="*/ 0 w 799"/>
                <a:gd name="T7" fmla="*/ 793850697 h 315"/>
                <a:gd name="T8" fmla="*/ 2013605022 w 799"/>
                <a:gd name="T9" fmla="*/ 793850697 h 315"/>
                <a:gd name="T10" fmla="*/ 0 w 799"/>
                <a:gd name="T11" fmla="*/ 793850697 h 315"/>
                <a:gd name="T12" fmla="*/ 0 w 799"/>
                <a:gd name="T13" fmla="*/ 0 h 315"/>
                <a:gd name="T14" fmla="*/ 0 w 799"/>
                <a:gd name="T15" fmla="*/ 793850697 h 315"/>
                <a:gd name="T16" fmla="*/ 2013605022 w 799"/>
                <a:gd name="T17" fmla="*/ 793850697 h 315"/>
                <a:gd name="T18" fmla="*/ 2013605022 w 799"/>
                <a:gd name="T19" fmla="*/ 0 h 315"/>
                <a:gd name="T20" fmla="*/ 2013605022 w 799"/>
                <a:gd name="T21" fmla="*/ 793850697 h 3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5"/>
                <a:gd name="T35" fmla="*/ 799 w 799"/>
                <a:gd name="T36" fmla="*/ 315 h 31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5">
                  <a:moveTo>
                    <a:pt x="799" y="315"/>
                  </a:moveTo>
                  <a:lnTo>
                    <a:pt x="799" y="0"/>
                  </a:lnTo>
                  <a:lnTo>
                    <a:pt x="0" y="0"/>
                  </a:lnTo>
                  <a:lnTo>
                    <a:pt x="0" y="315"/>
                  </a:lnTo>
                  <a:lnTo>
                    <a:pt x="799" y="315"/>
                  </a:lnTo>
                  <a:close/>
                  <a:moveTo>
                    <a:pt x="0" y="315"/>
                  </a:moveTo>
                  <a:lnTo>
                    <a:pt x="0" y="0"/>
                  </a:lnTo>
                  <a:lnTo>
                    <a:pt x="0" y="315"/>
                  </a:lnTo>
                  <a:close/>
                  <a:moveTo>
                    <a:pt x="799" y="315"/>
                  </a:moveTo>
                  <a:lnTo>
                    <a:pt x="799" y="0"/>
                  </a:lnTo>
                  <a:lnTo>
                    <a:pt x="799" y="315"/>
                  </a:lnTo>
                  <a:close/>
                </a:path>
              </a:pathLst>
            </a:custGeom>
            <a:solidFill>
              <a:srgbClr val="BFBFBF"/>
            </a:solidFill>
            <a:ln w="9525">
              <a:noFill/>
              <a:round/>
              <a:headEnd/>
              <a:tailEnd/>
            </a:ln>
          </p:spPr>
          <p:txBody>
            <a:bodyPr/>
            <a:lstStyle/>
            <a:p>
              <a:endParaRPr lang="en-US"/>
            </a:p>
          </p:txBody>
        </p:sp>
        <p:sp>
          <p:nvSpPr>
            <p:cNvPr id="10261" name="Rectangle 10"/>
            <p:cNvSpPr>
              <a:spLocks noChangeArrowheads="1"/>
            </p:cNvSpPr>
            <p:nvPr/>
          </p:nvSpPr>
          <p:spPr bwMode="auto">
            <a:xfrm>
              <a:off x="3817938" y="3752850"/>
              <a:ext cx="1268412" cy="500063"/>
            </a:xfrm>
            <a:prstGeom prst="rect">
              <a:avLst/>
            </a:prstGeom>
            <a:noFill/>
            <a:ln w="20" cap="rnd">
              <a:solidFill>
                <a:srgbClr val="000000"/>
              </a:solidFill>
              <a:round/>
              <a:headEnd/>
              <a:tailEnd/>
            </a:ln>
          </p:spPr>
          <p:txBody>
            <a:bodyPr/>
            <a:lstStyle/>
            <a:p>
              <a:endParaRPr lang="en-US"/>
            </a:p>
          </p:txBody>
        </p:sp>
        <p:sp>
          <p:nvSpPr>
            <p:cNvPr id="10262" name="Freeform 11"/>
            <p:cNvSpPr>
              <a:spLocks/>
            </p:cNvSpPr>
            <p:nvPr/>
          </p:nvSpPr>
          <p:spPr bwMode="auto">
            <a:xfrm>
              <a:off x="3817938" y="3752850"/>
              <a:ext cx="0" cy="500063"/>
            </a:xfrm>
            <a:custGeom>
              <a:avLst/>
              <a:gdLst>
                <a:gd name="T0" fmla="*/ 793850697 h 315"/>
                <a:gd name="T1" fmla="*/ 0 h 315"/>
                <a:gd name="T2" fmla="*/ 793850697 h 315"/>
                <a:gd name="T3" fmla="*/ 0 60000 65536"/>
                <a:gd name="T4" fmla="*/ 0 60000 65536"/>
                <a:gd name="T5" fmla="*/ 0 60000 65536"/>
                <a:gd name="T6" fmla="*/ 0 h 315"/>
                <a:gd name="T7" fmla="*/ 315 h 315"/>
              </a:gdLst>
              <a:ahLst/>
              <a:cxnLst>
                <a:cxn ang="T3">
                  <a:pos x="0" y="T0"/>
                </a:cxn>
                <a:cxn ang="T4">
                  <a:pos x="0" y="T1"/>
                </a:cxn>
                <a:cxn ang="T5">
                  <a:pos x="0" y="T2"/>
                </a:cxn>
              </a:cxnLst>
              <a:rect l="0" t="T6" r="0" b="T7"/>
              <a:pathLst>
                <a:path h="315">
                  <a:moveTo>
                    <a:pt x="0" y="315"/>
                  </a:moveTo>
                  <a:lnTo>
                    <a:pt x="0" y="0"/>
                  </a:lnTo>
                  <a:lnTo>
                    <a:pt x="0" y="315"/>
                  </a:lnTo>
                </a:path>
              </a:pathLst>
            </a:custGeom>
            <a:noFill/>
            <a:ln w="20" cap="rnd">
              <a:solidFill>
                <a:srgbClr val="000000"/>
              </a:solidFill>
              <a:prstDash val="solid"/>
              <a:round/>
              <a:headEnd/>
              <a:tailEnd/>
            </a:ln>
          </p:spPr>
          <p:txBody>
            <a:bodyPr/>
            <a:lstStyle/>
            <a:p>
              <a:endParaRPr lang="en-US"/>
            </a:p>
          </p:txBody>
        </p:sp>
        <p:sp>
          <p:nvSpPr>
            <p:cNvPr id="10263" name="Freeform 12"/>
            <p:cNvSpPr>
              <a:spLocks/>
            </p:cNvSpPr>
            <p:nvPr/>
          </p:nvSpPr>
          <p:spPr bwMode="auto">
            <a:xfrm>
              <a:off x="5086350" y="3752850"/>
              <a:ext cx="0" cy="500063"/>
            </a:xfrm>
            <a:custGeom>
              <a:avLst/>
              <a:gdLst>
                <a:gd name="T0" fmla="*/ 793850697 h 315"/>
                <a:gd name="T1" fmla="*/ 0 h 315"/>
                <a:gd name="T2" fmla="*/ 793850697 h 315"/>
                <a:gd name="T3" fmla="*/ 0 60000 65536"/>
                <a:gd name="T4" fmla="*/ 0 60000 65536"/>
                <a:gd name="T5" fmla="*/ 0 60000 65536"/>
                <a:gd name="T6" fmla="*/ 0 h 315"/>
                <a:gd name="T7" fmla="*/ 315 h 315"/>
              </a:gdLst>
              <a:ahLst/>
              <a:cxnLst>
                <a:cxn ang="T3">
                  <a:pos x="0" y="T0"/>
                </a:cxn>
                <a:cxn ang="T4">
                  <a:pos x="0" y="T1"/>
                </a:cxn>
                <a:cxn ang="T5">
                  <a:pos x="0" y="T2"/>
                </a:cxn>
              </a:cxnLst>
              <a:rect l="0" t="T6" r="0" b="T7"/>
              <a:pathLst>
                <a:path h="315">
                  <a:moveTo>
                    <a:pt x="0" y="315"/>
                  </a:moveTo>
                  <a:lnTo>
                    <a:pt x="0" y="0"/>
                  </a:lnTo>
                  <a:lnTo>
                    <a:pt x="0" y="315"/>
                  </a:lnTo>
                </a:path>
              </a:pathLst>
            </a:custGeom>
            <a:noFill/>
            <a:ln w="20" cap="rnd">
              <a:solidFill>
                <a:srgbClr val="000000"/>
              </a:solidFill>
              <a:prstDash val="solid"/>
              <a:round/>
              <a:headEnd/>
              <a:tailEnd/>
            </a:ln>
          </p:spPr>
          <p:txBody>
            <a:bodyPr/>
            <a:lstStyle/>
            <a:p>
              <a:endParaRPr lang="en-US"/>
            </a:p>
          </p:txBody>
        </p:sp>
        <p:sp>
          <p:nvSpPr>
            <p:cNvPr id="10264" name="Rectangle 13"/>
            <p:cNvSpPr>
              <a:spLocks noChangeArrowheads="1"/>
            </p:cNvSpPr>
            <p:nvPr/>
          </p:nvSpPr>
          <p:spPr bwMode="auto">
            <a:xfrm>
              <a:off x="4019550" y="3935413"/>
              <a:ext cx="930275" cy="146050"/>
            </a:xfrm>
            <a:prstGeom prst="rect">
              <a:avLst/>
            </a:prstGeom>
            <a:noFill/>
            <a:ln w="9525">
              <a:noFill/>
              <a:miter lim="800000"/>
              <a:headEnd/>
              <a:tailEnd/>
            </a:ln>
          </p:spPr>
          <p:txBody>
            <a:bodyPr wrap="none" lIns="0" tIns="0" rIns="0" bIns="0">
              <a:spAutoFit/>
            </a:bodyPr>
            <a:lstStyle/>
            <a:p>
              <a:r>
                <a:rPr lang="en-US" sz="900" b="0">
                  <a:solidFill>
                    <a:srgbClr val="000000"/>
                  </a:solidFill>
                </a:rPr>
                <a:t>SysML</a:t>
              </a:r>
              <a:r>
                <a:rPr lang="en-US" sz="900" b="0" dirty="0">
                  <a:solidFill>
                    <a:srgbClr val="000000"/>
                  </a:solidFill>
                </a:rPr>
                <a:t> Diagrams</a:t>
              </a:r>
              <a:endParaRPr lang="en-US" sz="1800" b="0" dirty="0"/>
            </a:p>
          </p:txBody>
        </p:sp>
        <p:sp>
          <p:nvSpPr>
            <p:cNvPr id="10265" name="Freeform 16"/>
            <p:cNvSpPr>
              <a:spLocks/>
            </p:cNvSpPr>
            <p:nvPr/>
          </p:nvSpPr>
          <p:spPr bwMode="auto">
            <a:xfrm>
              <a:off x="1466850" y="5224463"/>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266" name="Freeform 18"/>
            <p:cNvSpPr>
              <a:spLocks noEditPoints="1"/>
            </p:cNvSpPr>
            <p:nvPr/>
          </p:nvSpPr>
          <p:spPr bwMode="auto">
            <a:xfrm>
              <a:off x="1466850" y="4722813"/>
              <a:ext cx="1268413" cy="501650"/>
            </a:xfrm>
            <a:custGeom>
              <a:avLst/>
              <a:gdLst>
                <a:gd name="T0" fmla="*/ 2013606610 w 799"/>
                <a:gd name="T1" fmla="*/ 796369266 h 316"/>
                <a:gd name="T2" fmla="*/ 2013606610 w 799"/>
                <a:gd name="T3" fmla="*/ 0 h 316"/>
                <a:gd name="T4" fmla="*/ 0 w 799"/>
                <a:gd name="T5" fmla="*/ 0 h 316"/>
                <a:gd name="T6" fmla="*/ 0 w 799"/>
                <a:gd name="T7" fmla="*/ 796369266 h 316"/>
                <a:gd name="T8" fmla="*/ 2013606610 w 799"/>
                <a:gd name="T9" fmla="*/ 796369266 h 316"/>
                <a:gd name="T10" fmla="*/ 0 w 799"/>
                <a:gd name="T11" fmla="*/ 796369266 h 316"/>
                <a:gd name="T12" fmla="*/ 0 w 799"/>
                <a:gd name="T13" fmla="*/ 0 h 316"/>
                <a:gd name="T14" fmla="*/ 0 w 799"/>
                <a:gd name="T15" fmla="*/ 796369266 h 316"/>
                <a:gd name="T16" fmla="*/ 2013606610 w 799"/>
                <a:gd name="T17" fmla="*/ 796369266 h 316"/>
                <a:gd name="T18" fmla="*/ 2013606610 w 799"/>
                <a:gd name="T19" fmla="*/ 0 h 316"/>
                <a:gd name="T20" fmla="*/ 2013606610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8DB1E2"/>
            </a:solidFill>
            <a:ln w="9525">
              <a:noFill/>
              <a:round/>
              <a:headEnd/>
              <a:tailEnd/>
            </a:ln>
          </p:spPr>
          <p:txBody>
            <a:bodyPr/>
            <a:lstStyle/>
            <a:p>
              <a:endParaRPr lang="en-US"/>
            </a:p>
          </p:txBody>
        </p:sp>
        <p:sp>
          <p:nvSpPr>
            <p:cNvPr id="10267" name="Rectangle 19"/>
            <p:cNvSpPr>
              <a:spLocks noChangeArrowheads="1"/>
            </p:cNvSpPr>
            <p:nvPr/>
          </p:nvSpPr>
          <p:spPr bwMode="auto">
            <a:xfrm>
              <a:off x="1458913" y="4722813"/>
              <a:ext cx="1268412" cy="501650"/>
            </a:xfrm>
            <a:prstGeom prst="rect">
              <a:avLst/>
            </a:prstGeom>
            <a:noFill/>
            <a:ln w="20" cap="rnd">
              <a:solidFill>
                <a:srgbClr val="000000"/>
              </a:solidFill>
              <a:round/>
              <a:headEnd/>
              <a:tailEnd/>
            </a:ln>
          </p:spPr>
          <p:txBody>
            <a:bodyPr/>
            <a:lstStyle/>
            <a:p>
              <a:endParaRPr lang="en-US"/>
            </a:p>
          </p:txBody>
        </p:sp>
        <p:sp>
          <p:nvSpPr>
            <p:cNvPr id="10268" name="Rectangle 22"/>
            <p:cNvSpPr>
              <a:spLocks noChangeArrowheads="1"/>
            </p:cNvSpPr>
            <p:nvPr/>
          </p:nvSpPr>
          <p:spPr bwMode="auto">
            <a:xfrm>
              <a:off x="1558925" y="4905375"/>
              <a:ext cx="1077913" cy="146050"/>
            </a:xfrm>
            <a:prstGeom prst="rect">
              <a:avLst/>
            </a:prstGeom>
            <a:noFill/>
            <a:ln w="9525">
              <a:noFill/>
              <a:miter lim="800000"/>
              <a:headEnd/>
              <a:tailEnd/>
            </a:ln>
          </p:spPr>
          <p:txBody>
            <a:bodyPr wrap="none" lIns="0" tIns="0" rIns="0" bIns="0">
              <a:spAutoFit/>
            </a:bodyPr>
            <a:lstStyle/>
            <a:p>
              <a:r>
                <a:rPr lang="en-US" sz="900" b="0">
                  <a:solidFill>
                    <a:srgbClr val="000000"/>
                  </a:solidFill>
                </a:rPr>
                <a:t>Structural Diagrams</a:t>
              </a:r>
              <a:endParaRPr lang="en-US" sz="1800" b="0"/>
            </a:p>
          </p:txBody>
        </p:sp>
        <p:sp>
          <p:nvSpPr>
            <p:cNvPr id="10269" name="Freeform 23"/>
            <p:cNvSpPr>
              <a:spLocks/>
            </p:cNvSpPr>
            <p:nvPr/>
          </p:nvSpPr>
          <p:spPr bwMode="auto">
            <a:xfrm>
              <a:off x="3627438"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270" name="Freeform 24"/>
            <p:cNvSpPr>
              <a:spLocks/>
            </p:cNvSpPr>
            <p:nvPr/>
          </p:nvSpPr>
          <p:spPr bwMode="auto">
            <a:xfrm>
              <a:off x="2359025" y="5945188"/>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271" name="Freeform 25"/>
            <p:cNvSpPr>
              <a:spLocks/>
            </p:cNvSpPr>
            <p:nvPr/>
          </p:nvSpPr>
          <p:spPr bwMode="auto">
            <a:xfrm>
              <a:off x="2359025" y="5945188"/>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272" name="Freeform 26"/>
            <p:cNvSpPr>
              <a:spLocks/>
            </p:cNvSpPr>
            <p:nvPr/>
          </p:nvSpPr>
          <p:spPr bwMode="auto">
            <a:xfrm>
              <a:off x="2359025" y="5945188"/>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273" name="Freeform 27"/>
            <p:cNvSpPr>
              <a:spLocks noEditPoints="1"/>
            </p:cNvSpPr>
            <p:nvPr/>
          </p:nvSpPr>
          <p:spPr bwMode="auto">
            <a:xfrm>
              <a:off x="2359025" y="5443538"/>
              <a:ext cx="1268413" cy="501650"/>
            </a:xfrm>
            <a:custGeom>
              <a:avLst/>
              <a:gdLst>
                <a:gd name="T0" fmla="*/ 2013606610 w 799"/>
                <a:gd name="T1" fmla="*/ 796369266 h 316"/>
                <a:gd name="T2" fmla="*/ 2013606610 w 799"/>
                <a:gd name="T3" fmla="*/ 0 h 316"/>
                <a:gd name="T4" fmla="*/ 0 w 799"/>
                <a:gd name="T5" fmla="*/ 0 h 316"/>
                <a:gd name="T6" fmla="*/ 0 w 799"/>
                <a:gd name="T7" fmla="*/ 796369266 h 316"/>
                <a:gd name="T8" fmla="*/ 2013606610 w 799"/>
                <a:gd name="T9" fmla="*/ 796369266 h 316"/>
                <a:gd name="T10" fmla="*/ 0 w 799"/>
                <a:gd name="T11" fmla="*/ 796369266 h 316"/>
                <a:gd name="T12" fmla="*/ 0 w 799"/>
                <a:gd name="T13" fmla="*/ 0 h 316"/>
                <a:gd name="T14" fmla="*/ 0 w 799"/>
                <a:gd name="T15" fmla="*/ 796369266 h 316"/>
                <a:gd name="T16" fmla="*/ 2013606610 w 799"/>
                <a:gd name="T17" fmla="*/ 796369266 h 316"/>
                <a:gd name="T18" fmla="*/ 2013606610 w 799"/>
                <a:gd name="T19" fmla="*/ 0 h 316"/>
                <a:gd name="T20" fmla="*/ 2013606610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8DB1E2"/>
            </a:solidFill>
            <a:ln w="9525">
              <a:noFill/>
              <a:round/>
              <a:headEnd/>
              <a:tailEnd/>
            </a:ln>
          </p:spPr>
          <p:txBody>
            <a:bodyPr/>
            <a:lstStyle/>
            <a:p>
              <a:endParaRPr lang="en-US"/>
            </a:p>
          </p:txBody>
        </p:sp>
        <p:sp>
          <p:nvSpPr>
            <p:cNvPr id="10274" name="Rectangle 28"/>
            <p:cNvSpPr>
              <a:spLocks noChangeArrowheads="1"/>
            </p:cNvSpPr>
            <p:nvPr/>
          </p:nvSpPr>
          <p:spPr bwMode="auto">
            <a:xfrm>
              <a:off x="2359025" y="5443538"/>
              <a:ext cx="1268413" cy="501650"/>
            </a:xfrm>
            <a:prstGeom prst="rect">
              <a:avLst/>
            </a:prstGeom>
            <a:noFill/>
            <a:ln w="2" cap="rnd">
              <a:solidFill>
                <a:srgbClr val="000000"/>
              </a:solidFill>
              <a:round/>
              <a:headEnd/>
              <a:tailEnd/>
            </a:ln>
          </p:spPr>
          <p:txBody>
            <a:bodyPr/>
            <a:lstStyle/>
            <a:p>
              <a:endParaRPr lang="en-US"/>
            </a:p>
          </p:txBody>
        </p:sp>
        <p:sp>
          <p:nvSpPr>
            <p:cNvPr id="10275" name="Freeform 29"/>
            <p:cNvSpPr>
              <a:spLocks/>
            </p:cNvSpPr>
            <p:nvPr/>
          </p:nvSpPr>
          <p:spPr bwMode="auto">
            <a:xfrm>
              <a:off x="2359025"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276" name="Freeform 30"/>
            <p:cNvSpPr>
              <a:spLocks/>
            </p:cNvSpPr>
            <p:nvPr/>
          </p:nvSpPr>
          <p:spPr bwMode="auto">
            <a:xfrm>
              <a:off x="3627438"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277" name="Rectangle 31"/>
            <p:cNvSpPr>
              <a:spLocks noChangeArrowheads="1"/>
            </p:cNvSpPr>
            <p:nvPr/>
          </p:nvSpPr>
          <p:spPr bwMode="auto">
            <a:xfrm>
              <a:off x="2603500" y="5553075"/>
              <a:ext cx="887413" cy="146050"/>
            </a:xfrm>
            <a:prstGeom prst="rect">
              <a:avLst/>
            </a:prstGeom>
            <a:noFill/>
            <a:ln w="9525">
              <a:noFill/>
              <a:miter lim="800000"/>
              <a:headEnd/>
              <a:tailEnd/>
            </a:ln>
          </p:spPr>
          <p:txBody>
            <a:bodyPr wrap="none" lIns="0" tIns="0" rIns="0" bIns="0">
              <a:spAutoFit/>
            </a:bodyPr>
            <a:lstStyle/>
            <a:p>
              <a:r>
                <a:rPr lang="en-US" sz="900" b="0">
                  <a:solidFill>
                    <a:srgbClr val="000000"/>
                  </a:solidFill>
                </a:rPr>
                <a:t>Block Definition </a:t>
              </a:r>
              <a:endParaRPr lang="en-US" sz="1800" b="0"/>
            </a:p>
          </p:txBody>
        </p:sp>
        <p:sp>
          <p:nvSpPr>
            <p:cNvPr id="10278" name="Rectangle 32"/>
            <p:cNvSpPr>
              <a:spLocks noChangeArrowheads="1"/>
            </p:cNvSpPr>
            <p:nvPr/>
          </p:nvSpPr>
          <p:spPr bwMode="auto">
            <a:xfrm>
              <a:off x="2603500" y="5689600"/>
              <a:ext cx="528638" cy="146050"/>
            </a:xfrm>
            <a:prstGeom prst="rect">
              <a:avLst/>
            </a:prstGeom>
            <a:noFill/>
            <a:ln w="9525">
              <a:noFill/>
              <a:miter lim="800000"/>
              <a:headEnd/>
              <a:tailEnd/>
            </a:ln>
          </p:spPr>
          <p:txBody>
            <a:bodyPr wrap="none" lIns="0" tIns="0" rIns="0" bIns="0">
              <a:spAutoFit/>
            </a:bodyPr>
            <a:lstStyle/>
            <a:p>
              <a:r>
                <a:rPr lang="en-US" sz="900" b="0">
                  <a:solidFill>
                    <a:srgbClr val="000000"/>
                  </a:solidFill>
                </a:rPr>
                <a:t>Diagram </a:t>
              </a:r>
              <a:endParaRPr lang="en-US" sz="1800" b="0"/>
            </a:p>
          </p:txBody>
        </p:sp>
        <p:sp>
          <p:nvSpPr>
            <p:cNvPr id="10279" name="Rectangle 33"/>
            <p:cNvSpPr>
              <a:spLocks noChangeArrowheads="1"/>
            </p:cNvSpPr>
            <p:nvPr/>
          </p:nvSpPr>
          <p:spPr bwMode="auto">
            <a:xfrm>
              <a:off x="3057525"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280" name="Rectangle 34"/>
            <p:cNvSpPr>
              <a:spLocks noChangeArrowheads="1"/>
            </p:cNvSpPr>
            <p:nvPr/>
          </p:nvSpPr>
          <p:spPr bwMode="auto">
            <a:xfrm>
              <a:off x="3100388" y="5689600"/>
              <a:ext cx="306387" cy="166688"/>
            </a:xfrm>
            <a:prstGeom prst="rect">
              <a:avLst/>
            </a:prstGeom>
            <a:noFill/>
            <a:ln w="9525">
              <a:noFill/>
              <a:miter lim="800000"/>
              <a:headEnd/>
              <a:tailEnd/>
            </a:ln>
          </p:spPr>
          <p:txBody>
            <a:bodyPr wrap="none" lIns="0" tIns="0" rIns="0" bIns="0">
              <a:spAutoFit/>
            </a:bodyPr>
            <a:lstStyle/>
            <a:p>
              <a:r>
                <a:rPr lang="en-US" sz="900" dirty="0">
                  <a:solidFill>
                    <a:srgbClr val="000000"/>
                  </a:solidFill>
                </a:rPr>
                <a:t>BDD</a:t>
              </a:r>
              <a:endParaRPr lang="en-US" sz="1800" b="0" dirty="0"/>
            </a:p>
          </p:txBody>
        </p:sp>
        <p:sp>
          <p:nvSpPr>
            <p:cNvPr id="10281" name="Rectangle 35"/>
            <p:cNvSpPr>
              <a:spLocks noChangeArrowheads="1"/>
            </p:cNvSpPr>
            <p:nvPr/>
          </p:nvSpPr>
          <p:spPr bwMode="auto">
            <a:xfrm>
              <a:off x="3343275"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282" name="Freeform 36"/>
            <p:cNvSpPr>
              <a:spLocks/>
            </p:cNvSpPr>
            <p:nvPr/>
          </p:nvSpPr>
          <p:spPr bwMode="auto">
            <a:xfrm>
              <a:off x="2041525"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283" name="Freeform 37"/>
            <p:cNvSpPr>
              <a:spLocks/>
            </p:cNvSpPr>
            <p:nvPr/>
          </p:nvSpPr>
          <p:spPr bwMode="auto">
            <a:xfrm>
              <a:off x="771525" y="5945188"/>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 cap="rnd">
              <a:solidFill>
                <a:srgbClr val="000000"/>
              </a:solidFill>
              <a:prstDash val="solid"/>
              <a:round/>
              <a:headEnd/>
              <a:tailEnd/>
            </a:ln>
          </p:spPr>
          <p:txBody>
            <a:bodyPr/>
            <a:lstStyle/>
            <a:p>
              <a:endParaRPr lang="en-US"/>
            </a:p>
          </p:txBody>
        </p:sp>
        <p:sp>
          <p:nvSpPr>
            <p:cNvPr id="10284" name="Freeform 38"/>
            <p:cNvSpPr>
              <a:spLocks/>
            </p:cNvSpPr>
            <p:nvPr/>
          </p:nvSpPr>
          <p:spPr bwMode="auto">
            <a:xfrm>
              <a:off x="771525" y="5945188"/>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 cap="rnd">
              <a:solidFill>
                <a:srgbClr val="000000"/>
              </a:solidFill>
              <a:prstDash val="solid"/>
              <a:round/>
              <a:headEnd/>
              <a:tailEnd/>
            </a:ln>
          </p:spPr>
          <p:txBody>
            <a:bodyPr/>
            <a:lstStyle/>
            <a:p>
              <a:endParaRPr lang="en-US"/>
            </a:p>
          </p:txBody>
        </p:sp>
        <p:sp>
          <p:nvSpPr>
            <p:cNvPr id="10285" name="Freeform 39"/>
            <p:cNvSpPr>
              <a:spLocks/>
            </p:cNvSpPr>
            <p:nvPr/>
          </p:nvSpPr>
          <p:spPr bwMode="auto">
            <a:xfrm>
              <a:off x="771525" y="5945188"/>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 cap="rnd">
              <a:solidFill>
                <a:srgbClr val="000000"/>
              </a:solidFill>
              <a:prstDash val="solid"/>
              <a:round/>
              <a:headEnd/>
              <a:tailEnd/>
            </a:ln>
          </p:spPr>
          <p:txBody>
            <a:bodyPr/>
            <a:lstStyle/>
            <a:p>
              <a:endParaRPr lang="en-US"/>
            </a:p>
          </p:txBody>
        </p:sp>
        <p:sp>
          <p:nvSpPr>
            <p:cNvPr id="10286" name="Freeform 40"/>
            <p:cNvSpPr>
              <a:spLocks noEditPoints="1"/>
            </p:cNvSpPr>
            <p:nvPr/>
          </p:nvSpPr>
          <p:spPr bwMode="auto">
            <a:xfrm>
              <a:off x="771525" y="5443538"/>
              <a:ext cx="1270000" cy="501650"/>
            </a:xfrm>
            <a:custGeom>
              <a:avLst/>
              <a:gdLst>
                <a:gd name="T0" fmla="*/ 2016125178 w 800"/>
                <a:gd name="T1" fmla="*/ 796369266 h 316"/>
                <a:gd name="T2" fmla="*/ 2016125178 w 800"/>
                <a:gd name="T3" fmla="*/ 0 h 316"/>
                <a:gd name="T4" fmla="*/ 0 w 800"/>
                <a:gd name="T5" fmla="*/ 0 h 316"/>
                <a:gd name="T6" fmla="*/ 0 w 800"/>
                <a:gd name="T7" fmla="*/ 796369266 h 316"/>
                <a:gd name="T8" fmla="*/ 2016125178 w 800"/>
                <a:gd name="T9" fmla="*/ 796369266 h 316"/>
                <a:gd name="T10" fmla="*/ 0 w 800"/>
                <a:gd name="T11" fmla="*/ 796369266 h 316"/>
                <a:gd name="T12" fmla="*/ 0 w 800"/>
                <a:gd name="T13" fmla="*/ 0 h 316"/>
                <a:gd name="T14" fmla="*/ 0 w 800"/>
                <a:gd name="T15" fmla="*/ 796369266 h 316"/>
                <a:gd name="T16" fmla="*/ 2016125178 w 800"/>
                <a:gd name="T17" fmla="*/ 796369266 h 316"/>
                <a:gd name="T18" fmla="*/ 2016125178 w 800"/>
                <a:gd name="T19" fmla="*/ 0 h 316"/>
                <a:gd name="T20" fmla="*/ 2016125178 w 800"/>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0"/>
                <a:gd name="T34" fmla="*/ 0 h 316"/>
                <a:gd name="T35" fmla="*/ 800 w 800"/>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0" h="316">
                  <a:moveTo>
                    <a:pt x="800" y="316"/>
                  </a:moveTo>
                  <a:lnTo>
                    <a:pt x="800" y="0"/>
                  </a:lnTo>
                  <a:lnTo>
                    <a:pt x="0" y="0"/>
                  </a:lnTo>
                  <a:lnTo>
                    <a:pt x="0" y="316"/>
                  </a:lnTo>
                  <a:lnTo>
                    <a:pt x="800" y="316"/>
                  </a:lnTo>
                  <a:close/>
                  <a:moveTo>
                    <a:pt x="0" y="316"/>
                  </a:moveTo>
                  <a:lnTo>
                    <a:pt x="0" y="0"/>
                  </a:lnTo>
                  <a:lnTo>
                    <a:pt x="0" y="316"/>
                  </a:lnTo>
                  <a:close/>
                  <a:moveTo>
                    <a:pt x="800" y="316"/>
                  </a:moveTo>
                  <a:lnTo>
                    <a:pt x="800" y="0"/>
                  </a:lnTo>
                  <a:lnTo>
                    <a:pt x="800" y="316"/>
                  </a:lnTo>
                  <a:close/>
                </a:path>
              </a:pathLst>
            </a:custGeom>
            <a:solidFill>
              <a:srgbClr val="8DB1E2"/>
            </a:solidFill>
            <a:ln w="9525">
              <a:noFill/>
              <a:round/>
              <a:headEnd/>
              <a:tailEnd/>
            </a:ln>
          </p:spPr>
          <p:txBody>
            <a:bodyPr/>
            <a:lstStyle/>
            <a:p>
              <a:endParaRPr lang="en-US"/>
            </a:p>
          </p:txBody>
        </p:sp>
        <p:sp>
          <p:nvSpPr>
            <p:cNvPr id="10287" name="Rectangle 41"/>
            <p:cNvSpPr>
              <a:spLocks noChangeArrowheads="1"/>
            </p:cNvSpPr>
            <p:nvPr/>
          </p:nvSpPr>
          <p:spPr bwMode="auto">
            <a:xfrm>
              <a:off x="771525" y="5443538"/>
              <a:ext cx="1270000" cy="501650"/>
            </a:xfrm>
            <a:prstGeom prst="rect">
              <a:avLst/>
            </a:prstGeom>
            <a:noFill/>
            <a:ln w="2" cap="rnd">
              <a:solidFill>
                <a:srgbClr val="000000"/>
              </a:solidFill>
              <a:round/>
              <a:headEnd/>
              <a:tailEnd/>
            </a:ln>
          </p:spPr>
          <p:txBody>
            <a:bodyPr/>
            <a:lstStyle/>
            <a:p>
              <a:endParaRPr lang="en-US"/>
            </a:p>
          </p:txBody>
        </p:sp>
        <p:sp>
          <p:nvSpPr>
            <p:cNvPr id="10288" name="Freeform 42"/>
            <p:cNvSpPr>
              <a:spLocks/>
            </p:cNvSpPr>
            <p:nvPr/>
          </p:nvSpPr>
          <p:spPr bwMode="auto">
            <a:xfrm>
              <a:off x="771525"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289" name="Freeform 43"/>
            <p:cNvSpPr>
              <a:spLocks/>
            </p:cNvSpPr>
            <p:nvPr/>
          </p:nvSpPr>
          <p:spPr bwMode="auto">
            <a:xfrm>
              <a:off x="2041525"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290" name="Rectangle 44"/>
            <p:cNvSpPr>
              <a:spLocks noChangeArrowheads="1"/>
            </p:cNvSpPr>
            <p:nvPr/>
          </p:nvSpPr>
          <p:spPr bwMode="auto">
            <a:xfrm>
              <a:off x="836613" y="5553075"/>
              <a:ext cx="1227137" cy="146050"/>
            </a:xfrm>
            <a:prstGeom prst="rect">
              <a:avLst/>
            </a:prstGeom>
            <a:noFill/>
            <a:ln w="9525">
              <a:noFill/>
              <a:miter lim="800000"/>
              <a:headEnd/>
              <a:tailEnd/>
            </a:ln>
          </p:spPr>
          <p:txBody>
            <a:bodyPr wrap="none" lIns="0" tIns="0" rIns="0" bIns="0">
              <a:spAutoFit/>
            </a:bodyPr>
            <a:lstStyle/>
            <a:p>
              <a:r>
                <a:rPr lang="en-US" sz="900" b="0">
                  <a:solidFill>
                    <a:srgbClr val="000000"/>
                  </a:solidFill>
                </a:rPr>
                <a:t>Internal Block Diagram</a:t>
              </a:r>
              <a:endParaRPr lang="en-US" sz="1800" b="0"/>
            </a:p>
          </p:txBody>
        </p:sp>
        <p:sp>
          <p:nvSpPr>
            <p:cNvPr id="10291" name="Rectangle 45"/>
            <p:cNvSpPr>
              <a:spLocks noChangeArrowheads="1"/>
            </p:cNvSpPr>
            <p:nvPr/>
          </p:nvSpPr>
          <p:spPr bwMode="auto">
            <a:xfrm>
              <a:off x="1270000"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292" name="Rectangle 46"/>
            <p:cNvSpPr>
              <a:spLocks noChangeArrowheads="1"/>
            </p:cNvSpPr>
            <p:nvPr/>
          </p:nvSpPr>
          <p:spPr bwMode="auto">
            <a:xfrm>
              <a:off x="1312863" y="5689600"/>
              <a:ext cx="254000" cy="166688"/>
            </a:xfrm>
            <a:prstGeom prst="rect">
              <a:avLst/>
            </a:prstGeom>
            <a:noFill/>
            <a:ln w="9525">
              <a:noFill/>
              <a:miter lim="800000"/>
              <a:headEnd/>
              <a:tailEnd/>
            </a:ln>
          </p:spPr>
          <p:txBody>
            <a:bodyPr wrap="none" lIns="0" tIns="0" rIns="0" bIns="0">
              <a:spAutoFit/>
            </a:bodyPr>
            <a:lstStyle/>
            <a:p>
              <a:r>
                <a:rPr lang="en-US" sz="900">
                  <a:solidFill>
                    <a:srgbClr val="000000"/>
                  </a:solidFill>
                </a:rPr>
                <a:t>IBD</a:t>
              </a:r>
              <a:endParaRPr lang="en-US" sz="1800" b="0"/>
            </a:p>
          </p:txBody>
        </p:sp>
        <p:sp>
          <p:nvSpPr>
            <p:cNvPr id="10293" name="Rectangle 47"/>
            <p:cNvSpPr>
              <a:spLocks noChangeArrowheads="1"/>
            </p:cNvSpPr>
            <p:nvPr/>
          </p:nvSpPr>
          <p:spPr bwMode="auto">
            <a:xfrm>
              <a:off x="1503363"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294" name="Freeform 48"/>
            <p:cNvSpPr>
              <a:spLocks/>
            </p:cNvSpPr>
            <p:nvPr/>
          </p:nvSpPr>
          <p:spPr bwMode="auto">
            <a:xfrm>
              <a:off x="3627438"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295" name="Freeform 49"/>
            <p:cNvSpPr>
              <a:spLocks/>
            </p:cNvSpPr>
            <p:nvPr/>
          </p:nvSpPr>
          <p:spPr bwMode="auto">
            <a:xfrm>
              <a:off x="2359025" y="6572250"/>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296" name="Freeform 50"/>
            <p:cNvSpPr>
              <a:spLocks/>
            </p:cNvSpPr>
            <p:nvPr/>
          </p:nvSpPr>
          <p:spPr bwMode="auto">
            <a:xfrm>
              <a:off x="2359025" y="6572250"/>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297" name="Freeform 51"/>
            <p:cNvSpPr>
              <a:spLocks/>
            </p:cNvSpPr>
            <p:nvPr/>
          </p:nvSpPr>
          <p:spPr bwMode="auto">
            <a:xfrm>
              <a:off x="2359025" y="6572250"/>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298" name="Freeform 52"/>
            <p:cNvSpPr>
              <a:spLocks noEditPoints="1"/>
            </p:cNvSpPr>
            <p:nvPr/>
          </p:nvSpPr>
          <p:spPr bwMode="auto">
            <a:xfrm>
              <a:off x="2359025" y="6070600"/>
              <a:ext cx="1268413" cy="501650"/>
            </a:xfrm>
            <a:custGeom>
              <a:avLst/>
              <a:gdLst>
                <a:gd name="T0" fmla="*/ 2013606610 w 799"/>
                <a:gd name="T1" fmla="*/ 796369266 h 316"/>
                <a:gd name="T2" fmla="*/ 2013606610 w 799"/>
                <a:gd name="T3" fmla="*/ 0 h 316"/>
                <a:gd name="T4" fmla="*/ 0 w 799"/>
                <a:gd name="T5" fmla="*/ 0 h 316"/>
                <a:gd name="T6" fmla="*/ 0 w 799"/>
                <a:gd name="T7" fmla="*/ 796369266 h 316"/>
                <a:gd name="T8" fmla="*/ 2013606610 w 799"/>
                <a:gd name="T9" fmla="*/ 796369266 h 316"/>
                <a:gd name="T10" fmla="*/ 0 w 799"/>
                <a:gd name="T11" fmla="*/ 796369266 h 316"/>
                <a:gd name="T12" fmla="*/ 0 w 799"/>
                <a:gd name="T13" fmla="*/ 0 h 316"/>
                <a:gd name="T14" fmla="*/ 0 w 799"/>
                <a:gd name="T15" fmla="*/ 796369266 h 316"/>
                <a:gd name="T16" fmla="*/ 2013606610 w 799"/>
                <a:gd name="T17" fmla="*/ 796369266 h 316"/>
                <a:gd name="T18" fmla="*/ 2013606610 w 799"/>
                <a:gd name="T19" fmla="*/ 0 h 316"/>
                <a:gd name="T20" fmla="*/ 2013606610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7E649E"/>
            </a:solidFill>
            <a:ln w="9525">
              <a:noFill/>
              <a:round/>
              <a:headEnd/>
              <a:tailEnd/>
            </a:ln>
          </p:spPr>
          <p:txBody>
            <a:bodyPr/>
            <a:lstStyle/>
            <a:p>
              <a:endParaRPr lang="en-US"/>
            </a:p>
          </p:txBody>
        </p:sp>
        <p:sp>
          <p:nvSpPr>
            <p:cNvPr id="10299" name="Rectangle 53"/>
            <p:cNvSpPr>
              <a:spLocks noChangeArrowheads="1"/>
            </p:cNvSpPr>
            <p:nvPr/>
          </p:nvSpPr>
          <p:spPr bwMode="auto">
            <a:xfrm>
              <a:off x="2359025" y="6070600"/>
              <a:ext cx="1268413" cy="501650"/>
            </a:xfrm>
            <a:prstGeom prst="rect">
              <a:avLst/>
            </a:prstGeom>
            <a:noFill/>
            <a:ln w="2" cap="rnd">
              <a:solidFill>
                <a:srgbClr val="000000"/>
              </a:solidFill>
              <a:round/>
              <a:headEnd/>
              <a:tailEnd/>
            </a:ln>
          </p:spPr>
          <p:txBody>
            <a:bodyPr/>
            <a:lstStyle/>
            <a:p>
              <a:endParaRPr lang="en-US"/>
            </a:p>
          </p:txBody>
        </p:sp>
        <p:sp>
          <p:nvSpPr>
            <p:cNvPr id="10300" name="Freeform 54"/>
            <p:cNvSpPr>
              <a:spLocks/>
            </p:cNvSpPr>
            <p:nvPr/>
          </p:nvSpPr>
          <p:spPr bwMode="auto">
            <a:xfrm>
              <a:off x="2359025"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01" name="Freeform 55"/>
            <p:cNvSpPr>
              <a:spLocks/>
            </p:cNvSpPr>
            <p:nvPr/>
          </p:nvSpPr>
          <p:spPr bwMode="auto">
            <a:xfrm>
              <a:off x="3627438"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02" name="Rectangle 56"/>
            <p:cNvSpPr>
              <a:spLocks noChangeArrowheads="1"/>
            </p:cNvSpPr>
            <p:nvPr/>
          </p:nvSpPr>
          <p:spPr bwMode="auto">
            <a:xfrm>
              <a:off x="2486025" y="6180138"/>
              <a:ext cx="1089025" cy="146050"/>
            </a:xfrm>
            <a:prstGeom prst="rect">
              <a:avLst/>
            </a:prstGeom>
            <a:noFill/>
            <a:ln w="9525">
              <a:noFill/>
              <a:miter lim="800000"/>
              <a:headEnd/>
              <a:tailEnd/>
            </a:ln>
          </p:spPr>
          <p:txBody>
            <a:bodyPr wrap="none" lIns="0" tIns="0" rIns="0" bIns="0">
              <a:spAutoFit/>
            </a:bodyPr>
            <a:lstStyle/>
            <a:p>
              <a:r>
                <a:rPr lang="en-US" sz="900" b="0">
                  <a:solidFill>
                    <a:srgbClr val="000000"/>
                  </a:solidFill>
                </a:rPr>
                <a:t>Parametric Diagram</a:t>
              </a:r>
              <a:endParaRPr lang="en-US" sz="1800" b="0"/>
            </a:p>
          </p:txBody>
        </p:sp>
        <p:sp>
          <p:nvSpPr>
            <p:cNvPr id="10303" name="Rectangle 57"/>
            <p:cNvSpPr>
              <a:spLocks noChangeArrowheads="1"/>
            </p:cNvSpPr>
            <p:nvPr/>
          </p:nvSpPr>
          <p:spPr bwMode="auto">
            <a:xfrm>
              <a:off x="2878138"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04" name="Rectangle 58"/>
            <p:cNvSpPr>
              <a:spLocks noChangeArrowheads="1"/>
            </p:cNvSpPr>
            <p:nvPr/>
          </p:nvSpPr>
          <p:spPr bwMode="auto">
            <a:xfrm>
              <a:off x="2909888" y="6316663"/>
              <a:ext cx="211137" cy="166687"/>
            </a:xfrm>
            <a:prstGeom prst="rect">
              <a:avLst/>
            </a:prstGeom>
            <a:noFill/>
            <a:ln w="9525">
              <a:noFill/>
              <a:miter lim="800000"/>
              <a:headEnd/>
              <a:tailEnd/>
            </a:ln>
          </p:spPr>
          <p:txBody>
            <a:bodyPr wrap="none" lIns="0" tIns="0" rIns="0" bIns="0">
              <a:spAutoFit/>
            </a:bodyPr>
            <a:lstStyle/>
            <a:p>
              <a:r>
                <a:rPr lang="en-US" sz="900" dirty="0">
                  <a:solidFill>
                    <a:srgbClr val="000000"/>
                  </a:solidFill>
                </a:rPr>
                <a:t>PD</a:t>
              </a:r>
              <a:endParaRPr lang="en-US" sz="1800" b="0" dirty="0"/>
            </a:p>
          </p:txBody>
        </p:sp>
        <p:sp>
          <p:nvSpPr>
            <p:cNvPr id="10305" name="Rectangle 59"/>
            <p:cNvSpPr>
              <a:spLocks noChangeArrowheads="1"/>
            </p:cNvSpPr>
            <p:nvPr/>
          </p:nvSpPr>
          <p:spPr bwMode="auto">
            <a:xfrm>
              <a:off x="3068638"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06" name="Freeform 60"/>
            <p:cNvSpPr>
              <a:spLocks/>
            </p:cNvSpPr>
            <p:nvPr/>
          </p:nvSpPr>
          <p:spPr bwMode="auto">
            <a:xfrm>
              <a:off x="2041525" y="5400675"/>
              <a:ext cx="158750" cy="293688"/>
            </a:xfrm>
            <a:custGeom>
              <a:avLst/>
              <a:gdLst>
                <a:gd name="T0" fmla="*/ 0 w 100"/>
                <a:gd name="T1" fmla="*/ 466230538 h 185"/>
                <a:gd name="T2" fmla="*/ 252015647 w 100"/>
                <a:gd name="T3" fmla="*/ 466230538 h 185"/>
                <a:gd name="T4" fmla="*/ 252015647 w 100"/>
                <a:gd name="T5" fmla="*/ 0 h 185"/>
                <a:gd name="T6" fmla="*/ 0 60000 65536"/>
                <a:gd name="T7" fmla="*/ 0 60000 65536"/>
                <a:gd name="T8" fmla="*/ 0 60000 65536"/>
                <a:gd name="T9" fmla="*/ 0 w 100"/>
                <a:gd name="T10" fmla="*/ 0 h 185"/>
                <a:gd name="T11" fmla="*/ 100 w 100"/>
                <a:gd name="T12" fmla="*/ 185 h 185"/>
              </a:gdLst>
              <a:ahLst/>
              <a:cxnLst>
                <a:cxn ang="T6">
                  <a:pos x="T0" y="T1"/>
                </a:cxn>
                <a:cxn ang="T7">
                  <a:pos x="T2" y="T3"/>
                </a:cxn>
                <a:cxn ang="T8">
                  <a:pos x="T4" y="T5"/>
                </a:cxn>
              </a:cxnLst>
              <a:rect l="T9" t="T10" r="T11" b="T12"/>
              <a:pathLst>
                <a:path w="100" h="185">
                  <a:moveTo>
                    <a:pt x="0" y="185"/>
                  </a:moveTo>
                  <a:lnTo>
                    <a:pt x="100" y="185"/>
                  </a:lnTo>
                  <a:lnTo>
                    <a:pt x="100" y="0"/>
                  </a:lnTo>
                </a:path>
              </a:pathLst>
            </a:custGeom>
            <a:noFill/>
            <a:ln w="2" cap="rnd">
              <a:solidFill>
                <a:srgbClr val="000000"/>
              </a:solidFill>
              <a:prstDash val="solid"/>
              <a:round/>
              <a:headEnd/>
              <a:tailEnd/>
            </a:ln>
          </p:spPr>
          <p:txBody>
            <a:bodyPr/>
            <a:lstStyle/>
            <a:p>
              <a:endParaRPr lang="en-US"/>
            </a:p>
          </p:txBody>
        </p:sp>
        <p:sp>
          <p:nvSpPr>
            <p:cNvPr id="10307" name="Freeform 61"/>
            <p:cNvSpPr>
              <a:spLocks/>
            </p:cNvSpPr>
            <p:nvPr/>
          </p:nvSpPr>
          <p:spPr bwMode="auto">
            <a:xfrm>
              <a:off x="2139950" y="5224463"/>
              <a:ext cx="119063" cy="176212"/>
            </a:xfrm>
            <a:custGeom>
              <a:avLst/>
              <a:gdLst>
                <a:gd name="T0" fmla="*/ 189013279 w 75"/>
                <a:gd name="T1" fmla="*/ 279737366 h 111"/>
                <a:gd name="T2" fmla="*/ 95766326 w 75"/>
                <a:gd name="T3" fmla="*/ 0 h 111"/>
                <a:gd name="T4" fmla="*/ 0 w 75"/>
                <a:gd name="T5" fmla="*/ 279737366 h 111"/>
                <a:gd name="T6" fmla="*/ 189013279 w 75"/>
                <a:gd name="T7" fmla="*/ 279737366 h 111"/>
                <a:gd name="T8" fmla="*/ 0 60000 65536"/>
                <a:gd name="T9" fmla="*/ 0 60000 65536"/>
                <a:gd name="T10" fmla="*/ 0 60000 65536"/>
                <a:gd name="T11" fmla="*/ 0 60000 65536"/>
                <a:gd name="T12" fmla="*/ 0 w 75"/>
                <a:gd name="T13" fmla="*/ 0 h 111"/>
                <a:gd name="T14" fmla="*/ 75 w 75"/>
                <a:gd name="T15" fmla="*/ 111 h 111"/>
              </a:gdLst>
              <a:ahLst/>
              <a:cxnLst>
                <a:cxn ang="T8">
                  <a:pos x="T0" y="T1"/>
                </a:cxn>
                <a:cxn ang="T9">
                  <a:pos x="T2" y="T3"/>
                </a:cxn>
                <a:cxn ang="T10">
                  <a:pos x="T4" y="T5"/>
                </a:cxn>
                <a:cxn ang="T11">
                  <a:pos x="T6" y="T7"/>
                </a:cxn>
              </a:cxnLst>
              <a:rect l="T12" t="T13" r="T14" b="T15"/>
              <a:pathLst>
                <a:path w="75" h="111">
                  <a:moveTo>
                    <a:pt x="75" y="111"/>
                  </a:moveTo>
                  <a:lnTo>
                    <a:pt x="38" y="0"/>
                  </a:lnTo>
                  <a:lnTo>
                    <a:pt x="0" y="111"/>
                  </a:lnTo>
                  <a:lnTo>
                    <a:pt x="75" y="111"/>
                  </a:lnTo>
                  <a:close/>
                </a:path>
              </a:pathLst>
            </a:custGeom>
            <a:noFill/>
            <a:ln w="2" cap="rnd">
              <a:solidFill>
                <a:srgbClr val="000000"/>
              </a:solidFill>
              <a:prstDash val="solid"/>
              <a:round/>
              <a:headEnd/>
              <a:tailEnd/>
            </a:ln>
          </p:spPr>
          <p:txBody>
            <a:bodyPr/>
            <a:lstStyle/>
            <a:p>
              <a:endParaRPr lang="en-US"/>
            </a:p>
          </p:txBody>
        </p:sp>
        <p:sp>
          <p:nvSpPr>
            <p:cNvPr id="10308" name="Freeform 62"/>
            <p:cNvSpPr>
              <a:spLocks/>
            </p:cNvSpPr>
            <p:nvPr/>
          </p:nvSpPr>
          <p:spPr bwMode="auto">
            <a:xfrm>
              <a:off x="2200275" y="5400675"/>
              <a:ext cx="158750" cy="293688"/>
            </a:xfrm>
            <a:custGeom>
              <a:avLst/>
              <a:gdLst>
                <a:gd name="T0" fmla="*/ 252015647 w 100"/>
                <a:gd name="T1" fmla="*/ 466230538 h 185"/>
                <a:gd name="T2" fmla="*/ 0 w 100"/>
                <a:gd name="T3" fmla="*/ 466230538 h 185"/>
                <a:gd name="T4" fmla="*/ 0 w 100"/>
                <a:gd name="T5" fmla="*/ 0 h 185"/>
                <a:gd name="T6" fmla="*/ 0 60000 65536"/>
                <a:gd name="T7" fmla="*/ 0 60000 65536"/>
                <a:gd name="T8" fmla="*/ 0 60000 65536"/>
                <a:gd name="T9" fmla="*/ 0 w 100"/>
                <a:gd name="T10" fmla="*/ 0 h 185"/>
                <a:gd name="T11" fmla="*/ 100 w 100"/>
                <a:gd name="T12" fmla="*/ 185 h 185"/>
              </a:gdLst>
              <a:ahLst/>
              <a:cxnLst>
                <a:cxn ang="T6">
                  <a:pos x="T0" y="T1"/>
                </a:cxn>
                <a:cxn ang="T7">
                  <a:pos x="T2" y="T3"/>
                </a:cxn>
                <a:cxn ang="T8">
                  <a:pos x="T4" y="T5"/>
                </a:cxn>
              </a:cxnLst>
              <a:rect l="T9" t="T10" r="T11" b="T12"/>
              <a:pathLst>
                <a:path w="100" h="185">
                  <a:moveTo>
                    <a:pt x="100" y="185"/>
                  </a:moveTo>
                  <a:lnTo>
                    <a:pt x="0" y="185"/>
                  </a:lnTo>
                  <a:lnTo>
                    <a:pt x="0" y="0"/>
                  </a:lnTo>
                </a:path>
              </a:pathLst>
            </a:custGeom>
            <a:noFill/>
            <a:ln w="2" cap="rnd">
              <a:solidFill>
                <a:srgbClr val="000000"/>
              </a:solidFill>
              <a:prstDash val="solid"/>
              <a:round/>
              <a:headEnd/>
              <a:tailEnd/>
            </a:ln>
          </p:spPr>
          <p:txBody>
            <a:bodyPr/>
            <a:lstStyle/>
            <a:p>
              <a:endParaRPr lang="en-US"/>
            </a:p>
          </p:txBody>
        </p:sp>
        <p:sp>
          <p:nvSpPr>
            <p:cNvPr id="10309" name="Freeform 63"/>
            <p:cNvSpPr>
              <a:spLocks/>
            </p:cNvSpPr>
            <p:nvPr/>
          </p:nvSpPr>
          <p:spPr bwMode="auto">
            <a:xfrm>
              <a:off x="2139950" y="5224463"/>
              <a:ext cx="119063" cy="176212"/>
            </a:xfrm>
            <a:custGeom>
              <a:avLst/>
              <a:gdLst>
                <a:gd name="T0" fmla="*/ 189013279 w 75"/>
                <a:gd name="T1" fmla="*/ 279737366 h 111"/>
                <a:gd name="T2" fmla="*/ 95766326 w 75"/>
                <a:gd name="T3" fmla="*/ 0 h 111"/>
                <a:gd name="T4" fmla="*/ 0 w 75"/>
                <a:gd name="T5" fmla="*/ 279737366 h 111"/>
                <a:gd name="T6" fmla="*/ 189013279 w 75"/>
                <a:gd name="T7" fmla="*/ 279737366 h 111"/>
                <a:gd name="T8" fmla="*/ 0 60000 65536"/>
                <a:gd name="T9" fmla="*/ 0 60000 65536"/>
                <a:gd name="T10" fmla="*/ 0 60000 65536"/>
                <a:gd name="T11" fmla="*/ 0 60000 65536"/>
                <a:gd name="T12" fmla="*/ 0 w 75"/>
                <a:gd name="T13" fmla="*/ 0 h 111"/>
                <a:gd name="T14" fmla="*/ 75 w 75"/>
                <a:gd name="T15" fmla="*/ 111 h 111"/>
              </a:gdLst>
              <a:ahLst/>
              <a:cxnLst>
                <a:cxn ang="T8">
                  <a:pos x="T0" y="T1"/>
                </a:cxn>
                <a:cxn ang="T9">
                  <a:pos x="T2" y="T3"/>
                </a:cxn>
                <a:cxn ang="T10">
                  <a:pos x="T4" y="T5"/>
                </a:cxn>
                <a:cxn ang="T11">
                  <a:pos x="T6" y="T7"/>
                </a:cxn>
              </a:cxnLst>
              <a:rect l="T12" t="T13" r="T14" b="T15"/>
              <a:pathLst>
                <a:path w="75" h="111">
                  <a:moveTo>
                    <a:pt x="75" y="111"/>
                  </a:moveTo>
                  <a:lnTo>
                    <a:pt x="38" y="0"/>
                  </a:lnTo>
                  <a:lnTo>
                    <a:pt x="0" y="111"/>
                  </a:lnTo>
                  <a:lnTo>
                    <a:pt x="75" y="111"/>
                  </a:lnTo>
                  <a:close/>
                </a:path>
              </a:pathLst>
            </a:custGeom>
            <a:noFill/>
            <a:ln w="2" cap="rnd">
              <a:solidFill>
                <a:srgbClr val="000000"/>
              </a:solidFill>
              <a:prstDash val="solid"/>
              <a:round/>
              <a:headEnd/>
              <a:tailEnd/>
            </a:ln>
          </p:spPr>
          <p:txBody>
            <a:bodyPr/>
            <a:lstStyle/>
            <a:p>
              <a:endParaRPr lang="en-US"/>
            </a:p>
          </p:txBody>
        </p:sp>
        <p:sp>
          <p:nvSpPr>
            <p:cNvPr id="10310" name="Freeform 64"/>
            <p:cNvSpPr>
              <a:spLocks/>
            </p:cNvSpPr>
            <p:nvPr/>
          </p:nvSpPr>
          <p:spPr bwMode="auto">
            <a:xfrm>
              <a:off x="2200275" y="5400675"/>
              <a:ext cx="158750" cy="920750"/>
            </a:xfrm>
            <a:custGeom>
              <a:avLst/>
              <a:gdLst>
                <a:gd name="T0" fmla="*/ 252015647 w 100"/>
                <a:gd name="T1" fmla="*/ 1461690407 h 580"/>
                <a:gd name="T2" fmla="*/ 0 w 100"/>
                <a:gd name="T3" fmla="*/ 1461690407 h 580"/>
                <a:gd name="T4" fmla="*/ 0 w 100"/>
                <a:gd name="T5" fmla="*/ 0 h 580"/>
                <a:gd name="T6" fmla="*/ 0 60000 65536"/>
                <a:gd name="T7" fmla="*/ 0 60000 65536"/>
                <a:gd name="T8" fmla="*/ 0 60000 65536"/>
                <a:gd name="T9" fmla="*/ 0 w 100"/>
                <a:gd name="T10" fmla="*/ 0 h 580"/>
                <a:gd name="T11" fmla="*/ 100 w 100"/>
                <a:gd name="T12" fmla="*/ 580 h 580"/>
              </a:gdLst>
              <a:ahLst/>
              <a:cxnLst>
                <a:cxn ang="T6">
                  <a:pos x="T0" y="T1"/>
                </a:cxn>
                <a:cxn ang="T7">
                  <a:pos x="T2" y="T3"/>
                </a:cxn>
                <a:cxn ang="T8">
                  <a:pos x="T4" y="T5"/>
                </a:cxn>
              </a:cxnLst>
              <a:rect l="T9" t="T10" r="T11" b="T12"/>
              <a:pathLst>
                <a:path w="100" h="580">
                  <a:moveTo>
                    <a:pt x="100" y="580"/>
                  </a:moveTo>
                  <a:lnTo>
                    <a:pt x="0" y="580"/>
                  </a:lnTo>
                  <a:lnTo>
                    <a:pt x="0" y="0"/>
                  </a:lnTo>
                </a:path>
              </a:pathLst>
            </a:custGeom>
            <a:noFill/>
            <a:ln w="2" cap="rnd">
              <a:solidFill>
                <a:srgbClr val="000000"/>
              </a:solidFill>
              <a:prstDash val="solid"/>
              <a:round/>
              <a:headEnd/>
              <a:tailEnd/>
            </a:ln>
          </p:spPr>
          <p:txBody>
            <a:bodyPr/>
            <a:lstStyle/>
            <a:p>
              <a:endParaRPr lang="en-US"/>
            </a:p>
          </p:txBody>
        </p:sp>
        <p:sp>
          <p:nvSpPr>
            <p:cNvPr id="10311" name="Freeform 65"/>
            <p:cNvSpPr>
              <a:spLocks/>
            </p:cNvSpPr>
            <p:nvPr/>
          </p:nvSpPr>
          <p:spPr bwMode="auto">
            <a:xfrm>
              <a:off x="2139950" y="5224463"/>
              <a:ext cx="119063" cy="176212"/>
            </a:xfrm>
            <a:custGeom>
              <a:avLst/>
              <a:gdLst>
                <a:gd name="T0" fmla="*/ 189013279 w 75"/>
                <a:gd name="T1" fmla="*/ 279737366 h 111"/>
                <a:gd name="T2" fmla="*/ 95766326 w 75"/>
                <a:gd name="T3" fmla="*/ 0 h 111"/>
                <a:gd name="T4" fmla="*/ 0 w 75"/>
                <a:gd name="T5" fmla="*/ 279737366 h 111"/>
                <a:gd name="T6" fmla="*/ 189013279 w 75"/>
                <a:gd name="T7" fmla="*/ 279737366 h 111"/>
                <a:gd name="T8" fmla="*/ 0 60000 65536"/>
                <a:gd name="T9" fmla="*/ 0 60000 65536"/>
                <a:gd name="T10" fmla="*/ 0 60000 65536"/>
                <a:gd name="T11" fmla="*/ 0 60000 65536"/>
                <a:gd name="T12" fmla="*/ 0 w 75"/>
                <a:gd name="T13" fmla="*/ 0 h 111"/>
                <a:gd name="T14" fmla="*/ 75 w 75"/>
                <a:gd name="T15" fmla="*/ 111 h 111"/>
              </a:gdLst>
              <a:ahLst/>
              <a:cxnLst>
                <a:cxn ang="T8">
                  <a:pos x="T0" y="T1"/>
                </a:cxn>
                <a:cxn ang="T9">
                  <a:pos x="T2" y="T3"/>
                </a:cxn>
                <a:cxn ang="T10">
                  <a:pos x="T4" y="T5"/>
                </a:cxn>
                <a:cxn ang="T11">
                  <a:pos x="T6" y="T7"/>
                </a:cxn>
              </a:cxnLst>
              <a:rect l="T12" t="T13" r="T14" b="T15"/>
              <a:pathLst>
                <a:path w="75" h="111">
                  <a:moveTo>
                    <a:pt x="75" y="111"/>
                  </a:moveTo>
                  <a:lnTo>
                    <a:pt x="38" y="0"/>
                  </a:lnTo>
                  <a:lnTo>
                    <a:pt x="0" y="111"/>
                  </a:lnTo>
                  <a:lnTo>
                    <a:pt x="75" y="111"/>
                  </a:lnTo>
                  <a:close/>
                </a:path>
              </a:pathLst>
            </a:custGeom>
            <a:noFill/>
            <a:ln w="2" cap="rnd">
              <a:solidFill>
                <a:srgbClr val="000000"/>
              </a:solidFill>
              <a:prstDash val="solid"/>
              <a:round/>
              <a:headEnd/>
              <a:tailEnd/>
            </a:ln>
          </p:spPr>
          <p:txBody>
            <a:bodyPr/>
            <a:lstStyle/>
            <a:p>
              <a:endParaRPr lang="en-US"/>
            </a:p>
          </p:txBody>
        </p:sp>
        <p:sp>
          <p:nvSpPr>
            <p:cNvPr id="10312" name="Freeform 66"/>
            <p:cNvSpPr>
              <a:spLocks/>
            </p:cNvSpPr>
            <p:nvPr/>
          </p:nvSpPr>
          <p:spPr bwMode="auto">
            <a:xfrm>
              <a:off x="7370763" y="47228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0" cap="rnd">
              <a:solidFill>
                <a:srgbClr val="000000"/>
              </a:solidFill>
              <a:prstDash val="solid"/>
              <a:round/>
              <a:headEnd/>
              <a:tailEnd/>
            </a:ln>
          </p:spPr>
          <p:txBody>
            <a:bodyPr/>
            <a:lstStyle/>
            <a:p>
              <a:endParaRPr lang="en-US"/>
            </a:p>
          </p:txBody>
        </p:sp>
        <p:sp>
          <p:nvSpPr>
            <p:cNvPr id="10313" name="Freeform 67"/>
            <p:cNvSpPr>
              <a:spLocks/>
            </p:cNvSpPr>
            <p:nvPr/>
          </p:nvSpPr>
          <p:spPr bwMode="auto">
            <a:xfrm>
              <a:off x="6100763" y="5224463"/>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0" cap="rnd">
              <a:solidFill>
                <a:srgbClr val="000000"/>
              </a:solidFill>
              <a:prstDash val="solid"/>
              <a:round/>
              <a:headEnd/>
              <a:tailEnd/>
            </a:ln>
          </p:spPr>
          <p:txBody>
            <a:bodyPr/>
            <a:lstStyle/>
            <a:p>
              <a:endParaRPr lang="en-US"/>
            </a:p>
          </p:txBody>
        </p:sp>
        <p:sp>
          <p:nvSpPr>
            <p:cNvPr id="10314" name="Freeform 68"/>
            <p:cNvSpPr>
              <a:spLocks/>
            </p:cNvSpPr>
            <p:nvPr/>
          </p:nvSpPr>
          <p:spPr bwMode="auto">
            <a:xfrm>
              <a:off x="6100763" y="5224463"/>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0" cap="rnd">
              <a:solidFill>
                <a:srgbClr val="000000"/>
              </a:solidFill>
              <a:prstDash val="solid"/>
              <a:round/>
              <a:headEnd/>
              <a:tailEnd/>
            </a:ln>
          </p:spPr>
          <p:txBody>
            <a:bodyPr/>
            <a:lstStyle/>
            <a:p>
              <a:endParaRPr lang="en-US"/>
            </a:p>
          </p:txBody>
        </p:sp>
        <p:sp>
          <p:nvSpPr>
            <p:cNvPr id="10315" name="Freeform 69"/>
            <p:cNvSpPr>
              <a:spLocks/>
            </p:cNvSpPr>
            <p:nvPr/>
          </p:nvSpPr>
          <p:spPr bwMode="auto">
            <a:xfrm>
              <a:off x="6100763" y="5224463"/>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0" cap="rnd">
              <a:solidFill>
                <a:srgbClr val="000000"/>
              </a:solidFill>
              <a:prstDash val="solid"/>
              <a:round/>
              <a:headEnd/>
              <a:tailEnd/>
            </a:ln>
          </p:spPr>
          <p:txBody>
            <a:bodyPr/>
            <a:lstStyle/>
            <a:p>
              <a:endParaRPr lang="en-US"/>
            </a:p>
          </p:txBody>
        </p:sp>
        <p:sp>
          <p:nvSpPr>
            <p:cNvPr id="10316" name="Freeform 70"/>
            <p:cNvSpPr>
              <a:spLocks noEditPoints="1"/>
            </p:cNvSpPr>
            <p:nvPr/>
          </p:nvSpPr>
          <p:spPr bwMode="auto">
            <a:xfrm>
              <a:off x="6100763" y="4722813"/>
              <a:ext cx="1270000" cy="501650"/>
            </a:xfrm>
            <a:custGeom>
              <a:avLst/>
              <a:gdLst>
                <a:gd name="T0" fmla="*/ 2016125178 w 800"/>
                <a:gd name="T1" fmla="*/ 796369266 h 316"/>
                <a:gd name="T2" fmla="*/ 2016125178 w 800"/>
                <a:gd name="T3" fmla="*/ 0 h 316"/>
                <a:gd name="T4" fmla="*/ 0 w 800"/>
                <a:gd name="T5" fmla="*/ 0 h 316"/>
                <a:gd name="T6" fmla="*/ 0 w 800"/>
                <a:gd name="T7" fmla="*/ 796369266 h 316"/>
                <a:gd name="T8" fmla="*/ 2016125178 w 800"/>
                <a:gd name="T9" fmla="*/ 796369266 h 316"/>
                <a:gd name="T10" fmla="*/ 0 w 800"/>
                <a:gd name="T11" fmla="*/ 796369266 h 316"/>
                <a:gd name="T12" fmla="*/ 0 w 800"/>
                <a:gd name="T13" fmla="*/ 0 h 316"/>
                <a:gd name="T14" fmla="*/ 0 w 800"/>
                <a:gd name="T15" fmla="*/ 796369266 h 316"/>
                <a:gd name="T16" fmla="*/ 2016125178 w 800"/>
                <a:gd name="T17" fmla="*/ 796369266 h 316"/>
                <a:gd name="T18" fmla="*/ 2016125178 w 800"/>
                <a:gd name="T19" fmla="*/ 0 h 316"/>
                <a:gd name="T20" fmla="*/ 2016125178 w 800"/>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0"/>
                <a:gd name="T34" fmla="*/ 0 h 316"/>
                <a:gd name="T35" fmla="*/ 800 w 800"/>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0" h="316">
                  <a:moveTo>
                    <a:pt x="800" y="316"/>
                  </a:moveTo>
                  <a:lnTo>
                    <a:pt x="800" y="0"/>
                  </a:lnTo>
                  <a:lnTo>
                    <a:pt x="0" y="0"/>
                  </a:lnTo>
                  <a:lnTo>
                    <a:pt x="0" y="316"/>
                  </a:lnTo>
                  <a:lnTo>
                    <a:pt x="800" y="316"/>
                  </a:lnTo>
                  <a:close/>
                  <a:moveTo>
                    <a:pt x="0" y="316"/>
                  </a:moveTo>
                  <a:lnTo>
                    <a:pt x="0" y="0"/>
                  </a:lnTo>
                  <a:lnTo>
                    <a:pt x="0" y="316"/>
                  </a:lnTo>
                  <a:close/>
                  <a:moveTo>
                    <a:pt x="800" y="316"/>
                  </a:moveTo>
                  <a:lnTo>
                    <a:pt x="800" y="0"/>
                  </a:lnTo>
                  <a:lnTo>
                    <a:pt x="800" y="316"/>
                  </a:lnTo>
                  <a:close/>
                </a:path>
              </a:pathLst>
            </a:custGeom>
            <a:solidFill>
              <a:srgbClr val="EA700D"/>
            </a:solidFill>
            <a:ln w="9525">
              <a:noFill/>
              <a:round/>
              <a:headEnd/>
              <a:tailEnd/>
            </a:ln>
          </p:spPr>
          <p:txBody>
            <a:bodyPr/>
            <a:lstStyle/>
            <a:p>
              <a:endParaRPr lang="en-US"/>
            </a:p>
          </p:txBody>
        </p:sp>
        <p:sp>
          <p:nvSpPr>
            <p:cNvPr id="10317" name="Rectangle 71"/>
            <p:cNvSpPr>
              <a:spLocks noChangeArrowheads="1"/>
            </p:cNvSpPr>
            <p:nvPr/>
          </p:nvSpPr>
          <p:spPr bwMode="auto">
            <a:xfrm>
              <a:off x="6100763" y="4722813"/>
              <a:ext cx="1270000" cy="501650"/>
            </a:xfrm>
            <a:prstGeom prst="rect">
              <a:avLst/>
            </a:prstGeom>
            <a:noFill/>
            <a:ln w="20" cap="rnd">
              <a:solidFill>
                <a:srgbClr val="000000"/>
              </a:solidFill>
              <a:round/>
              <a:headEnd/>
              <a:tailEnd/>
            </a:ln>
          </p:spPr>
          <p:txBody>
            <a:bodyPr/>
            <a:lstStyle/>
            <a:p>
              <a:endParaRPr lang="en-US"/>
            </a:p>
          </p:txBody>
        </p:sp>
        <p:sp>
          <p:nvSpPr>
            <p:cNvPr id="10318" name="Freeform 72"/>
            <p:cNvSpPr>
              <a:spLocks/>
            </p:cNvSpPr>
            <p:nvPr/>
          </p:nvSpPr>
          <p:spPr bwMode="auto">
            <a:xfrm>
              <a:off x="6100763" y="47228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0" cap="rnd">
              <a:solidFill>
                <a:srgbClr val="000000"/>
              </a:solidFill>
              <a:prstDash val="solid"/>
              <a:round/>
              <a:headEnd/>
              <a:tailEnd/>
            </a:ln>
          </p:spPr>
          <p:txBody>
            <a:bodyPr/>
            <a:lstStyle/>
            <a:p>
              <a:endParaRPr lang="en-US"/>
            </a:p>
          </p:txBody>
        </p:sp>
        <p:sp>
          <p:nvSpPr>
            <p:cNvPr id="10319" name="Freeform 73"/>
            <p:cNvSpPr>
              <a:spLocks/>
            </p:cNvSpPr>
            <p:nvPr/>
          </p:nvSpPr>
          <p:spPr bwMode="auto">
            <a:xfrm>
              <a:off x="7370763" y="47228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0" cap="rnd">
              <a:solidFill>
                <a:srgbClr val="000000"/>
              </a:solidFill>
              <a:prstDash val="solid"/>
              <a:round/>
              <a:headEnd/>
              <a:tailEnd/>
            </a:ln>
          </p:spPr>
          <p:txBody>
            <a:bodyPr/>
            <a:lstStyle/>
            <a:p>
              <a:endParaRPr lang="en-US"/>
            </a:p>
          </p:txBody>
        </p:sp>
        <p:sp>
          <p:nvSpPr>
            <p:cNvPr id="10320" name="Rectangle 74"/>
            <p:cNvSpPr>
              <a:spLocks noChangeArrowheads="1"/>
            </p:cNvSpPr>
            <p:nvPr/>
          </p:nvSpPr>
          <p:spPr bwMode="auto">
            <a:xfrm>
              <a:off x="6208713" y="4905375"/>
              <a:ext cx="1131887" cy="146050"/>
            </a:xfrm>
            <a:prstGeom prst="rect">
              <a:avLst/>
            </a:prstGeom>
            <a:noFill/>
            <a:ln w="9525">
              <a:noFill/>
              <a:miter lim="800000"/>
              <a:headEnd/>
              <a:tailEnd/>
            </a:ln>
          </p:spPr>
          <p:txBody>
            <a:bodyPr wrap="none" lIns="0" tIns="0" rIns="0" bIns="0">
              <a:spAutoFit/>
            </a:bodyPr>
            <a:lstStyle/>
            <a:p>
              <a:r>
                <a:rPr lang="en-US" sz="900" b="0">
                  <a:solidFill>
                    <a:srgbClr val="000000"/>
                  </a:solidFill>
                </a:rPr>
                <a:t>Behavioral Diagrams</a:t>
              </a:r>
              <a:endParaRPr lang="en-US" sz="1800" b="0"/>
            </a:p>
          </p:txBody>
        </p:sp>
        <p:sp>
          <p:nvSpPr>
            <p:cNvPr id="10321" name="Freeform 75"/>
            <p:cNvSpPr>
              <a:spLocks/>
            </p:cNvSpPr>
            <p:nvPr/>
          </p:nvSpPr>
          <p:spPr bwMode="auto">
            <a:xfrm>
              <a:off x="8162925"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322" name="Freeform 76"/>
            <p:cNvSpPr>
              <a:spLocks/>
            </p:cNvSpPr>
            <p:nvPr/>
          </p:nvSpPr>
          <p:spPr bwMode="auto">
            <a:xfrm>
              <a:off x="6894513" y="5945188"/>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23" name="Freeform 77"/>
            <p:cNvSpPr>
              <a:spLocks/>
            </p:cNvSpPr>
            <p:nvPr/>
          </p:nvSpPr>
          <p:spPr bwMode="auto">
            <a:xfrm>
              <a:off x="6894513" y="5945188"/>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24" name="Freeform 78"/>
            <p:cNvSpPr>
              <a:spLocks/>
            </p:cNvSpPr>
            <p:nvPr/>
          </p:nvSpPr>
          <p:spPr bwMode="auto">
            <a:xfrm>
              <a:off x="6894513" y="5945188"/>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25" name="Freeform 79"/>
            <p:cNvSpPr>
              <a:spLocks noEditPoints="1"/>
            </p:cNvSpPr>
            <p:nvPr/>
          </p:nvSpPr>
          <p:spPr bwMode="auto">
            <a:xfrm>
              <a:off x="6894513" y="5443538"/>
              <a:ext cx="1268412" cy="501650"/>
            </a:xfrm>
            <a:custGeom>
              <a:avLst/>
              <a:gdLst>
                <a:gd name="T0" fmla="*/ 2013605022 w 799"/>
                <a:gd name="T1" fmla="*/ 796369266 h 316"/>
                <a:gd name="T2" fmla="*/ 2013605022 w 799"/>
                <a:gd name="T3" fmla="*/ 0 h 316"/>
                <a:gd name="T4" fmla="*/ 0 w 799"/>
                <a:gd name="T5" fmla="*/ 0 h 316"/>
                <a:gd name="T6" fmla="*/ 0 w 799"/>
                <a:gd name="T7" fmla="*/ 796369266 h 316"/>
                <a:gd name="T8" fmla="*/ 2013605022 w 799"/>
                <a:gd name="T9" fmla="*/ 796369266 h 316"/>
                <a:gd name="T10" fmla="*/ 0 w 799"/>
                <a:gd name="T11" fmla="*/ 796369266 h 316"/>
                <a:gd name="T12" fmla="*/ 0 w 799"/>
                <a:gd name="T13" fmla="*/ 0 h 316"/>
                <a:gd name="T14" fmla="*/ 0 w 799"/>
                <a:gd name="T15" fmla="*/ 796369266 h 316"/>
                <a:gd name="T16" fmla="*/ 2013605022 w 799"/>
                <a:gd name="T17" fmla="*/ 796369266 h 316"/>
                <a:gd name="T18" fmla="*/ 2013605022 w 799"/>
                <a:gd name="T19" fmla="*/ 0 h 316"/>
                <a:gd name="T20" fmla="*/ 2013605022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EA700D"/>
            </a:solidFill>
            <a:ln w="9525">
              <a:noFill/>
              <a:round/>
              <a:headEnd/>
              <a:tailEnd/>
            </a:ln>
          </p:spPr>
          <p:txBody>
            <a:bodyPr/>
            <a:lstStyle/>
            <a:p>
              <a:endParaRPr lang="en-US"/>
            </a:p>
          </p:txBody>
        </p:sp>
        <p:sp>
          <p:nvSpPr>
            <p:cNvPr id="10326" name="Rectangle 80"/>
            <p:cNvSpPr>
              <a:spLocks noChangeArrowheads="1"/>
            </p:cNvSpPr>
            <p:nvPr/>
          </p:nvSpPr>
          <p:spPr bwMode="auto">
            <a:xfrm>
              <a:off x="6894513" y="5443538"/>
              <a:ext cx="1268412" cy="501650"/>
            </a:xfrm>
            <a:prstGeom prst="rect">
              <a:avLst/>
            </a:prstGeom>
            <a:noFill/>
            <a:ln w="2" cap="rnd">
              <a:solidFill>
                <a:srgbClr val="000000"/>
              </a:solidFill>
              <a:round/>
              <a:headEnd/>
              <a:tailEnd/>
            </a:ln>
          </p:spPr>
          <p:txBody>
            <a:bodyPr/>
            <a:lstStyle/>
            <a:p>
              <a:endParaRPr lang="en-US"/>
            </a:p>
          </p:txBody>
        </p:sp>
        <p:sp>
          <p:nvSpPr>
            <p:cNvPr id="10327" name="Freeform 81"/>
            <p:cNvSpPr>
              <a:spLocks/>
            </p:cNvSpPr>
            <p:nvPr/>
          </p:nvSpPr>
          <p:spPr bwMode="auto">
            <a:xfrm>
              <a:off x="6894513"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28" name="Freeform 82"/>
            <p:cNvSpPr>
              <a:spLocks/>
            </p:cNvSpPr>
            <p:nvPr/>
          </p:nvSpPr>
          <p:spPr bwMode="auto">
            <a:xfrm>
              <a:off x="8162925"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29" name="Rectangle 83"/>
            <p:cNvSpPr>
              <a:spLocks noChangeArrowheads="1"/>
            </p:cNvSpPr>
            <p:nvPr/>
          </p:nvSpPr>
          <p:spPr bwMode="auto">
            <a:xfrm>
              <a:off x="7118350" y="5553075"/>
              <a:ext cx="887413" cy="146050"/>
            </a:xfrm>
            <a:prstGeom prst="rect">
              <a:avLst/>
            </a:prstGeom>
            <a:noFill/>
            <a:ln w="9525">
              <a:noFill/>
              <a:miter lim="800000"/>
              <a:headEnd/>
              <a:tailEnd/>
            </a:ln>
          </p:spPr>
          <p:txBody>
            <a:bodyPr wrap="none" lIns="0" tIns="0" rIns="0" bIns="0">
              <a:spAutoFit/>
            </a:bodyPr>
            <a:lstStyle/>
            <a:p>
              <a:r>
                <a:rPr lang="en-US" sz="900" b="0">
                  <a:solidFill>
                    <a:srgbClr val="000000"/>
                  </a:solidFill>
                </a:rPr>
                <a:t>Activity Diagram</a:t>
              </a:r>
              <a:endParaRPr lang="en-US" sz="1800" b="0"/>
            </a:p>
          </p:txBody>
        </p:sp>
        <p:sp>
          <p:nvSpPr>
            <p:cNvPr id="10330" name="Rectangle 84"/>
            <p:cNvSpPr>
              <a:spLocks noChangeArrowheads="1"/>
            </p:cNvSpPr>
            <p:nvPr/>
          </p:nvSpPr>
          <p:spPr bwMode="auto">
            <a:xfrm>
              <a:off x="7413625"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31" name="Rectangle 85"/>
            <p:cNvSpPr>
              <a:spLocks noChangeArrowheads="1"/>
            </p:cNvSpPr>
            <p:nvPr/>
          </p:nvSpPr>
          <p:spPr bwMode="auto">
            <a:xfrm>
              <a:off x="7445375" y="5689600"/>
              <a:ext cx="222250" cy="166688"/>
            </a:xfrm>
            <a:prstGeom prst="rect">
              <a:avLst/>
            </a:prstGeom>
            <a:noFill/>
            <a:ln w="9525">
              <a:noFill/>
              <a:miter lim="800000"/>
              <a:headEnd/>
              <a:tailEnd/>
            </a:ln>
          </p:spPr>
          <p:txBody>
            <a:bodyPr wrap="none" lIns="0" tIns="0" rIns="0" bIns="0">
              <a:spAutoFit/>
            </a:bodyPr>
            <a:lstStyle/>
            <a:p>
              <a:r>
                <a:rPr lang="en-US" sz="900">
                  <a:solidFill>
                    <a:srgbClr val="000000"/>
                  </a:solidFill>
                </a:rPr>
                <a:t>AD</a:t>
              </a:r>
              <a:endParaRPr lang="en-US" sz="1800" b="0"/>
            </a:p>
          </p:txBody>
        </p:sp>
        <p:sp>
          <p:nvSpPr>
            <p:cNvPr id="10332" name="Rectangle 86"/>
            <p:cNvSpPr>
              <a:spLocks noChangeArrowheads="1"/>
            </p:cNvSpPr>
            <p:nvPr/>
          </p:nvSpPr>
          <p:spPr bwMode="auto">
            <a:xfrm>
              <a:off x="7615238"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33" name="Freeform 87"/>
            <p:cNvSpPr>
              <a:spLocks/>
            </p:cNvSpPr>
            <p:nvPr/>
          </p:nvSpPr>
          <p:spPr bwMode="auto">
            <a:xfrm>
              <a:off x="6735763" y="5416550"/>
              <a:ext cx="158750" cy="277813"/>
            </a:xfrm>
            <a:custGeom>
              <a:avLst/>
              <a:gdLst>
                <a:gd name="T0" fmla="*/ 252015647 w 100"/>
                <a:gd name="T1" fmla="*/ 441028976 h 175"/>
                <a:gd name="T2" fmla="*/ 0 w 100"/>
                <a:gd name="T3" fmla="*/ 441028976 h 175"/>
                <a:gd name="T4" fmla="*/ 0 w 100"/>
                <a:gd name="T5" fmla="*/ 0 h 175"/>
                <a:gd name="T6" fmla="*/ 0 60000 65536"/>
                <a:gd name="T7" fmla="*/ 0 60000 65536"/>
                <a:gd name="T8" fmla="*/ 0 60000 65536"/>
                <a:gd name="T9" fmla="*/ 0 w 100"/>
                <a:gd name="T10" fmla="*/ 0 h 175"/>
                <a:gd name="T11" fmla="*/ 100 w 100"/>
                <a:gd name="T12" fmla="*/ 175 h 175"/>
              </a:gdLst>
              <a:ahLst/>
              <a:cxnLst>
                <a:cxn ang="T6">
                  <a:pos x="T0" y="T1"/>
                </a:cxn>
                <a:cxn ang="T7">
                  <a:pos x="T2" y="T3"/>
                </a:cxn>
                <a:cxn ang="T8">
                  <a:pos x="T4" y="T5"/>
                </a:cxn>
              </a:cxnLst>
              <a:rect l="T9" t="T10" r="T11" b="T12"/>
              <a:pathLst>
                <a:path w="100" h="175">
                  <a:moveTo>
                    <a:pt x="100" y="175"/>
                  </a:moveTo>
                  <a:lnTo>
                    <a:pt x="0" y="175"/>
                  </a:lnTo>
                  <a:lnTo>
                    <a:pt x="0" y="0"/>
                  </a:lnTo>
                </a:path>
              </a:pathLst>
            </a:custGeom>
            <a:noFill/>
            <a:ln w="2" cap="rnd">
              <a:solidFill>
                <a:srgbClr val="000000"/>
              </a:solidFill>
              <a:prstDash val="solid"/>
              <a:round/>
              <a:headEnd/>
              <a:tailEnd/>
            </a:ln>
          </p:spPr>
          <p:txBody>
            <a:bodyPr/>
            <a:lstStyle/>
            <a:p>
              <a:endParaRPr lang="en-US"/>
            </a:p>
          </p:txBody>
        </p:sp>
        <p:sp>
          <p:nvSpPr>
            <p:cNvPr id="10334" name="Freeform 88"/>
            <p:cNvSpPr>
              <a:spLocks/>
            </p:cNvSpPr>
            <p:nvPr/>
          </p:nvSpPr>
          <p:spPr bwMode="auto">
            <a:xfrm>
              <a:off x="6677025" y="5240338"/>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335" name="Freeform 89"/>
            <p:cNvSpPr>
              <a:spLocks/>
            </p:cNvSpPr>
            <p:nvPr/>
          </p:nvSpPr>
          <p:spPr bwMode="auto">
            <a:xfrm>
              <a:off x="8162925"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336" name="Freeform 90"/>
            <p:cNvSpPr>
              <a:spLocks/>
            </p:cNvSpPr>
            <p:nvPr/>
          </p:nvSpPr>
          <p:spPr bwMode="auto">
            <a:xfrm>
              <a:off x="6894513" y="6572250"/>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37" name="Freeform 91"/>
            <p:cNvSpPr>
              <a:spLocks/>
            </p:cNvSpPr>
            <p:nvPr/>
          </p:nvSpPr>
          <p:spPr bwMode="auto">
            <a:xfrm>
              <a:off x="6894513" y="6572250"/>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38" name="Freeform 92"/>
            <p:cNvSpPr>
              <a:spLocks/>
            </p:cNvSpPr>
            <p:nvPr/>
          </p:nvSpPr>
          <p:spPr bwMode="auto">
            <a:xfrm>
              <a:off x="6894513" y="6572250"/>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39" name="Freeform 93"/>
            <p:cNvSpPr>
              <a:spLocks noEditPoints="1"/>
            </p:cNvSpPr>
            <p:nvPr/>
          </p:nvSpPr>
          <p:spPr bwMode="auto">
            <a:xfrm>
              <a:off x="6894513" y="6070600"/>
              <a:ext cx="1268412" cy="501650"/>
            </a:xfrm>
            <a:custGeom>
              <a:avLst/>
              <a:gdLst>
                <a:gd name="T0" fmla="*/ 2013605022 w 799"/>
                <a:gd name="T1" fmla="*/ 796369266 h 316"/>
                <a:gd name="T2" fmla="*/ 2013605022 w 799"/>
                <a:gd name="T3" fmla="*/ 0 h 316"/>
                <a:gd name="T4" fmla="*/ 0 w 799"/>
                <a:gd name="T5" fmla="*/ 0 h 316"/>
                <a:gd name="T6" fmla="*/ 0 w 799"/>
                <a:gd name="T7" fmla="*/ 796369266 h 316"/>
                <a:gd name="T8" fmla="*/ 2013605022 w 799"/>
                <a:gd name="T9" fmla="*/ 796369266 h 316"/>
                <a:gd name="T10" fmla="*/ 0 w 799"/>
                <a:gd name="T11" fmla="*/ 796369266 h 316"/>
                <a:gd name="T12" fmla="*/ 0 w 799"/>
                <a:gd name="T13" fmla="*/ 0 h 316"/>
                <a:gd name="T14" fmla="*/ 0 w 799"/>
                <a:gd name="T15" fmla="*/ 796369266 h 316"/>
                <a:gd name="T16" fmla="*/ 2013605022 w 799"/>
                <a:gd name="T17" fmla="*/ 796369266 h 316"/>
                <a:gd name="T18" fmla="*/ 2013605022 w 799"/>
                <a:gd name="T19" fmla="*/ 0 h 316"/>
                <a:gd name="T20" fmla="*/ 2013605022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EA700D"/>
            </a:solidFill>
            <a:ln w="9525">
              <a:noFill/>
              <a:round/>
              <a:headEnd/>
              <a:tailEnd/>
            </a:ln>
          </p:spPr>
          <p:txBody>
            <a:bodyPr/>
            <a:lstStyle/>
            <a:p>
              <a:endParaRPr lang="en-US"/>
            </a:p>
          </p:txBody>
        </p:sp>
        <p:sp>
          <p:nvSpPr>
            <p:cNvPr id="10340" name="Rectangle 94"/>
            <p:cNvSpPr>
              <a:spLocks noChangeArrowheads="1"/>
            </p:cNvSpPr>
            <p:nvPr/>
          </p:nvSpPr>
          <p:spPr bwMode="auto">
            <a:xfrm>
              <a:off x="6894513" y="6070600"/>
              <a:ext cx="1268412" cy="501650"/>
            </a:xfrm>
            <a:prstGeom prst="rect">
              <a:avLst/>
            </a:prstGeom>
            <a:noFill/>
            <a:ln w="2" cap="rnd">
              <a:solidFill>
                <a:srgbClr val="000000"/>
              </a:solidFill>
              <a:round/>
              <a:headEnd/>
              <a:tailEnd/>
            </a:ln>
          </p:spPr>
          <p:txBody>
            <a:bodyPr/>
            <a:lstStyle/>
            <a:p>
              <a:endParaRPr lang="en-US"/>
            </a:p>
          </p:txBody>
        </p:sp>
        <p:sp>
          <p:nvSpPr>
            <p:cNvPr id="10341" name="Freeform 95"/>
            <p:cNvSpPr>
              <a:spLocks/>
            </p:cNvSpPr>
            <p:nvPr/>
          </p:nvSpPr>
          <p:spPr bwMode="auto">
            <a:xfrm>
              <a:off x="6894513"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42" name="Freeform 96"/>
            <p:cNvSpPr>
              <a:spLocks/>
            </p:cNvSpPr>
            <p:nvPr/>
          </p:nvSpPr>
          <p:spPr bwMode="auto">
            <a:xfrm>
              <a:off x="8162925"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43" name="Rectangle 97"/>
            <p:cNvSpPr>
              <a:spLocks noChangeArrowheads="1"/>
            </p:cNvSpPr>
            <p:nvPr/>
          </p:nvSpPr>
          <p:spPr bwMode="auto">
            <a:xfrm>
              <a:off x="7043738" y="6180138"/>
              <a:ext cx="1046162" cy="146050"/>
            </a:xfrm>
            <a:prstGeom prst="rect">
              <a:avLst/>
            </a:prstGeom>
            <a:noFill/>
            <a:ln w="9525">
              <a:noFill/>
              <a:miter lim="800000"/>
              <a:headEnd/>
              <a:tailEnd/>
            </a:ln>
          </p:spPr>
          <p:txBody>
            <a:bodyPr wrap="none" lIns="0" tIns="0" rIns="0" bIns="0">
              <a:spAutoFit/>
            </a:bodyPr>
            <a:lstStyle/>
            <a:p>
              <a:r>
                <a:rPr lang="en-US" sz="900" b="0">
                  <a:solidFill>
                    <a:srgbClr val="000000"/>
                  </a:solidFill>
                </a:rPr>
                <a:t>Sequence Diagram</a:t>
              </a:r>
              <a:endParaRPr lang="en-US" sz="1800" b="0"/>
            </a:p>
          </p:txBody>
        </p:sp>
        <p:sp>
          <p:nvSpPr>
            <p:cNvPr id="10344" name="Rectangle 98"/>
            <p:cNvSpPr>
              <a:spLocks noChangeArrowheads="1"/>
            </p:cNvSpPr>
            <p:nvPr/>
          </p:nvSpPr>
          <p:spPr bwMode="auto">
            <a:xfrm>
              <a:off x="7413625"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45" name="Rectangle 99"/>
            <p:cNvSpPr>
              <a:spLocks noChangeArrowheads="1"/>
            </p:cNvSpPr>
            <p:nvPr/>
          </p:nvSpPr>
          <p:spPr bwMode="auto">
            <a:xfrm>
              <a:off x="7445375" y="6316663"/>
              <a:ext cx="211138" cy="166687"/>
            </a:xfrm>
            <a:prstGeom prst="rect">
              <a:avLst/>
            </a:prstGeom>
            <a:noFill/>
            <a:ln w="9525">
              <a:noFill/>
              <a:miter lim="800000"/>
              <a:headEnd/>
              <a:tailEnd/>
            </a:ln>
          </p:spPr>
          <p:txBody>
            <a:bodyPr wrap="none" lIns="0" tIns="0" rIns="0" bIns="0">
              <a:spAutoFit/>
            </a:bodyPr>
            <a:lstStyle/>
            <a:p>
              <a:r>
                <a:rPr lang="en-US" sz="900">
                  <a:solidFill>
                    <a:srgbClr val="000000"/>
                  </a:solidFill>
                </a:rPr>
                <a:t>SD</a:t>
              </a:r>
              <a:endParaRPr lang="en-US" sz="1800" b="0"/>
            </a:p>
          </p:txBody>
        </p:sp>
        <p:sp>
          <p:nvSpPr>
            <p:cNvPr id="10346" name="Rectangle 100"/>
            <p:cNvSpPr>
              <a:spLocks noChangeArrowheads="1"/>
            </p:cNvSpPr>
            <p:nvPr/>
          </p:nvSpPr>
          <p:spPr bwMode="auto">
            <a:xfrm>
              <a:off x="7604125"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47" name="Freeform 101"/>
            <p:cNvSpPr>
              <a:spLocks/>
            </p:cNvSpPr>
            <p:nvPr/>
          </p:nvSpPr>
          <p:spPr bwMode="auto">
            <a:xfrm>
              <a:off x="6735763" y="5416550"/>
              <a:ext cx="158750" cy="904875"/>
            </a:xfrm>
            <a:custGeom>
              <a:avLst/>
              <a:gdLst>
                <a:gd name="T0" fmla="*/ 252015647 w 100"/>
                <a:gd name="T1" fmla="*/ 1436488844 h 570"/>
                <a:gd name="T2" fmla="*/ 0 w 100"/>
                <a:gd name="T3" fmla="*/ 1436488844 h 570"/>
                <a:gd name="T4" fmla="*/ 0 w 100"/>
                <a:gd name="T5" fmla="*/ 0 h 570"/>
                <a:gd name="T6" fmla="*/ 0 60000 65536"/>
                <a:gd name="T7" fmla="*/ 0 60000 65536"/>
                <a:gd name="T8" fmla="*/ 0 60000 65536"/>
                <a:gd name="T9" fmla="*/ 0 w 100"/>
                <a:gd name="T10" fmla="*/ 0 h 570"/>
                <a:gd name="T11" fmla="*/ 100 w 100"/>
                <a:gd name="T12" fmla="*/ 570 h 570"/>
              </a:gdLst>
              <a:ahLst/>
              <a:cxnLst>
                <a:cxn ang="T6">
                  <a:pos x="T0" y="T1"/>
                </a:cxn>
                <a:cxn ang="T7">
                  <a:pos x="T2" y="T3"/>
                </a:cxn>
                <a:cxn ang="T8">
                  <a:pos x="T4" y="T5"/>
                </a:cxn>
              </a:cxnLst>
              <a:rect l="T9" t="T10" r="T11" b="T12"/>
              <a:pathLst>
                <a:path w="100" h="570">
                  <a:moveTo>
                    <a:pt x="100" y="570"/>
                  </a:moveTo>
                  <a:lnTo>
                    <a:pt x="0" y="570"/>
                  </a:lnTo>
                  <a:lnTo>
                    <a:pt x="0" y="0"/>
                  </a:lnTo>
                </a:path>
              </a:pathLst>
            </a:custGeom>
            <a:noFill/>
            <a:ln w="2" cap="rnd">
              <a:solidFill>
                <a:srgbClr val="000000"/>
              </a:solidFill>
              <a:prstDash val="solid"/>
              <a:round/>
              <a:headEnd/>
              <a:tailEnd/>
            </a:ln>
          </p:spPr>
          <p:txBody>
            <a:bodyPr/>
            <a:lstStyle/>
            <a:p>
              <a:endParaRPr lang="en-US"/>
            </a:p>
          </p:txBody>
        </p:sp>
        <p:sp>
          <p:nvSpPr>
            <p:cNvPr id="10348" name="Freeform 102"/>
            <p:cNvSpPr>
              <a:spLocks/>
            </p:cNvSpPr>
            <p:nvPr/>
          </p:nvSpPr>
          <p:spPr bwMode="auto">
            <a:xfrm>
              <a:off x="6677025" y="5240338"/>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349" name="Freeform 103"/>
            <p:cNvSpPr>
              <a:spLocks/>
            </p:cNvSpPr>
            <p:nvPr/>
          </p:nvSpPr>
          <p:spPr bwMode="auto">
            <a:xfrm>
              <a:off x="6577013"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350" name="Freeform 104"/>
            <p:cNvSpPr>
              <a:spLocks/>
            </p:cNvSpPr>
            <p:nvPr/>
          </p:nvSpPr>
          <p:spPr bwMode="auto">
            <a:xfrm>
              <a:off x="5308600" y="5945188"/>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51" name="Freeform 105"/>
            <p:cNvSpPr>
              <a:spLocks/>
            </p:cNvSpPr>
            <p:nvPr/>
          </p:nvSpPr>
          <p:spPr bwMode="auto">
            <a:xfrm>
              <a:off x="5308600" y="5945188"/>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52" name="Freeform 106"/>
            <p:cNvSpPr>
              <a:spLocks/>
            </p:cNvSpPr>
            <p:nvPr/>
          </p:nvSpPr>
          <p:spPr bwMode="auto">
            <a:xfrm>
              <a:off x="5308600" y="5945188"/>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53" name="Freeform 107"/>
            <p:cNvSpPr>
              <a:spLocks noEditPoints="1"/>
            </p:cNvSpPr>
            <p:nvPr/>
          </p:nvSpPr>
          <p:spPr bwMode="auto">
            <a:xfrm>
              <a:off x="5308600" y="5443538"/>
              <a:ext cx="1268413" cy="501650"/>
            </a:xfrm>
            <a:custGeom>
              <a:avLst/>
              <a:gdLst>
                <a:gd name="T0" fmla="*/ 2013606610 w 799"/>
                <a:gd name="T1" fmla="*/ 796369266 h 316"/>
                <a:gd name="T2" fmla="*/ 2013606610 w 799"/>
                <a:gd name="T3" fmla="*/ 0 h 316"/>
                <a:gd name="T4" fmla="*/ 0 w 799"/>
                <a:gd name="T5" fmla="*/ 0 h 316"/>
                <a:gd name="T6" fmla="*/ 0 w 799"/>
                <a:gd name="T7" fmla="*/ 796369266 h 316"/>
                <a:gd name="T8" fmla="*/ 2013606610 w 799"/>
                <a:gd name="T9" fmla="*/ 796369266 h 316"/>
                <a:gd name="T10" fmla="*/ 0 w 799"/>
                <a:gd name="T11" fmla="*/ 796369266 h 316"/>
                <a:gd name="T12" fmla="*/ 0 w 799"/>
                <a:gd name="T13" fmla="*/ 0 h 316"/>
                <a:gd name="T14" fmla="*/ 0 w 799"/>
                <a:gd name="T15" fmla="*/ 796369266 h 316"/>
                <a:gd name="T16" fmla="*/ 2013606610 w 799"/>
                <a:gd name="T17" fmla="*/ 796369266 h 316"/>
                <a:gd name="T18" fmla="*/ 2013606610 w 799"/>
                <a:gd name="T19" fmla="*/ 0 h 316"/>
                <a:gd name="T20" fmla="*/ 2013606610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EA700D"/>
            </a:solidFill>
            <a:ln w="9525">
              <a:noFill/>
              <a:round/>
              <a:headEnd/>
              <a:tailEnd/>
            </a:ln>
          </p:spPr>
          <p:txBody>
            <a:bodyPr/>
            <a:lstStyle/>
            <a:p>
              <a:endParaRPr lang="en-US"/>
            </a:p>
          </p:txBody>
        </p:sp>
        <p:sp>
          <p:nvSpPr>
            <p:cNvPr id="10354" name="Rectangle 108"/>
            <p:cNvSpPr>
              <a:spLocks noChangeArrowheads="1"/>
            </p:cNvSpPr>
            <p:nvPr/>
          </p:nvSpPr>
          <p:spPr bwMode="auto">
            <a:xfrm>
              <a:off x="5308600" y="5443538"/>
              <a:ext cx="1268413" cy="501650"/>
            </a:xfrm>
            <a:prstGeom prst="rect">
              <a:avLst/>
            </a:prstGeom>
            <a:noFill/>
            <a:ln w="2" cap="rnd">
              <a:solidFill>
                <a:srgbClr val="000000"/>
              </a:solidFill>
              <a:round/>
              <a:headEnd/>
              <a:tailEnd/>
            </a:ln>
          </p:spPr>
          <p:txBody>
            <a:bodyPr/>
            <a:lstStyle/>
            <a:p>
              <a:endParaRPr lang="en-US"/>
            </a:p>
          </p:txBody>
        </p:sp>
        <p:sp>
          <p:nvSpPr>
            <p:cNvPr id="10355" name="Freeform 109"/>
            <p:cNvSpPr>
              <a:spLocks/>
            </p:cNvSpPr>
            <p:nvPr/>
          </p:nvSpPr>
          <p:spPr bwMode="auto">
            <a:xfrm>
              <a:off x="5308600"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56" name="Freeform 110"/>
            <p:cNvSpPr>
              <a:spLocks/>
            </p:cNvSpPr>
            <p:nvPr/>
          </p:nvSpPr>
          <p:spPr bwMode="auto">
            <a:xfrm>
              <a:off x="6577013" y="5443538"/>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57" name="Rectangle 111"/>
            <p:cNvSpPr>
              <a:spLocks noChangeArrowheads="1"/>
            </p:cNvSpPr>
            <p:nvPr/>
          </p:nvSpPr>
          <p:spPr bwMode="auto">
            <a:xfrm>
              <a:off x="5468938" y="5553075"/>
              <a:ext cx="1036637" cy="146050"/>
            </a:xfrm>
            <a:prstGeom prst="rect">
              <a:avLst/>
            </a:prstGeom>
            <a:noFill/>
            <a:ln w="9525">
              <a:noFill/>
              <a:miter lim="800000"/>
              <a:headEnd/>
              <a:tailEnd/>
            </a:ln>
          </p:spPr>
          <p:txBody>
            <a:bodyPr wrap="none" lIns="0" tIns="0" rIns="0" bIns="0">
              <a:spAutoFit/>
            </a:bodyPr>
            <a:lstStyle/>
            <a:p>
              <a:r>
                <a:rPr lang="en-US" sz="900" b="0">
                  <a:solidFill>
                    <a:srgbClr val="000000"/>
                  </a:solidFill>
                </a:rPr>
                <a:t>Use Case Diagram</a:t>
              </a:r>
              <a:endParaRPr lang="en-US" sz="1800" b="0"/>
            </a:p>
          </p:txBody>
        </p:sp>
        <p:sp>
          <p:nvSpPr>
            <p:cNvPr id="10358" name="Rectangle 112"/>
            <p:cNvSpPr>
              <a:spLocks noChangeArrowheads="1"/>
            </p:cNvSpPr>
            <p:nvPr/>
          </p:nvSpPr>
          <p:spPr bwMode="auto">
            <a:xfrm>
              <a:off x="5827713"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59" name="Rectangle 113"/>
            <p:cNvSpPr>
              <a:spLocks noChangeArrowheads="1"/>
            </p:cNvSpPr>
            <p:nvPr/>
          </p:nvSpPr>
          <p:spPr bwMode="auto">
            <a:xfrm>
              <a:off x="5859463" y="5689600"/>
              <a:ext cx="222250" cy="166688"/>
            </a:xfrm>
            <a:prstGeom prst="rect">
              <a:avLst/>
            </a:prstGeom>
            <a:noFill/>
            <a:ln w="9525">
              <a:noFill/>
              <a:miter lim="800000"/>
              <a:headEnd/>
              <a:tailEnd/>
            </a:ln>
          </p:spPr>
          <p:txBody>
            <a:bodyPr wrap="none" lIns="0" tIns="0" rIns="0" bIns="0">
              <a:spAutoFit/>
            </a:bodyPr>
            <a:lstStyle/>
            <a:p>
              <a:r>
                <a:rPr lang="en-US" sz="900">
                  <a:solidFill>
                    <a:srgbClr val="000000"/>
                  </a:solidFill>
                </a:rPr>
                <a:t>UC</a:t>
              </a:r>
              <a:endParaRPr lang="en-US" sz="1800" b="0"/>
            </a:p>
          </p:txBody>
        </p:sp>
        <p:sp>
          <p:nvSpPr>
            <p:cNvPr id="10360" name="Rectangle 114"/>
            <p:cNvSpPr>
              <a:spLocks noChangeArrowheads="1"/>
            </p:cNvSpPr>
            <p:nvPr/>
          </p:nvSpPr>
          <p:spPr bwMode="auto">
            <a:xfrm>
              <a:off x="6029325" y="5689600"/>
              <a:ext cx="95250" cy="166688"/>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61" name="Freeform 115"/>
            <p:cNvSpPr>
              <a:spLocks/>
            </p:cNvSpPr>
            <p:nvPr/>
          </p:nvSpPr>
          <p:spPr bwMode="auto">
            <a:xfrm>
              <a:off x="6577013" y="5416550"/>
              <a:ext cx="158750" cy="277813"/>
            </a:xfrm>
            <a:custGeom>
              <a:avLst/>
              <a:gdLst>
                <a:gd name="T0" fmla="*/ 0 w 100"/>
                <a:gd name="T1" fmla="*/ 441028976 h 175"/>
                <a:gd name="T2" fmla="*/ 252015647 w 100"/>
                <a:gd name="T3" fmla="*/ 441028976 h 175"/>
                <a:gd name="T4" fmla="*/ 252015647 w 100"/>
                <a:gd name="T5" fmla="*/ 0 h 175"/>
                <a:gd name="T6" fmla="*/ 0 60000 65536"/>
                <a:gd name="T7" fmla="*/ 0 60000 65536"/>
                <a:gd name="T8" fmla="*/ 0 60000 65536"/>
                <a:gd name="T9" fmla="*/ 0 w 100"/>
                <a:gd name="T10" fmla="*/ 0 h 175"/>
                <a:gd name="T11" fmla="*/ 100 w 100"/>
                <a:gd name="T12" fmla="*/ 175 h 175"/>
              </a:gdLst>
              <a:ahLst/>
              <a:cxnLst>
                <a:cxn ang="T6">
                  <a:pos x="T0" y="T1"/>
                </a:cxn>
                <a:cxn ang="T7">
                  <a:pos x="T2" y="T3"/>
                </a:cxn>
                <a:cxn ang="T8">
                  <a:pos x="T4" y="T5"/>
                </a:cxn>
              </a:cxnLst>
              <a:rect l="T9" t="T10" r="T11" b="T12"/>
              <a:pathLst>
                <a:path w="100" h="175">
                  <a:moveTo>
                    <a:pt x="0" y="175"/>
                  </a:moveTo>
                  <a:lnTo>
                    <a:pt x="100" y="175"/>
                  </a:lnTo>
                  <a:lnTo>
                    <a:pt x="100" y="0"/>
                  </a:lnTo>
                </a:path>
              </a:pathLst>
            </a:custGeom>
            <a:noFill/>
            <a:ln w="2" cap="rnd">
              <a:solidFill>
                <a:srgbClr val="000000"/>
              </a:solidFill>
              <a:prstDash val="solid"/>
              <a:round/>
              <a:headEnd/>
              <a:tailEnd/>
            </a:ln>
          </p:spPr>
          <p:txBody>
            <a:bodyPr/>
            <a:lstStyle/>
            <a:p>
              <a:endParaRPr lang="en-US"/>
            </a:p>
          </p:txBody>
        </p:sp>
        <p:sp>
          <p:nvSpPr>
            <p:cNvPr id="10362" name="Freeform 116"/>
            <p:cNvSpPr>
              <a:spLocks/>
            </p:cNvSpPr>
            <p:nvPr/>
          </p:nvSpPr>
          <p:spPr bwMode="auto">
            <a:xfrm>
              <a:off x="6677025" y="5240338"/>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363" name="Freeform 117"/>
            <p:cNvSpPr>
              <a:spLocks/>
            </p:cNvSpPr>
            <p:nvPr/>
          </p:nvSpPr>
          <p:spPr bwMode="auto">
            <a:xfrm>
              <a:off x="5086350" y="47228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0" cap="rnd">
              <a:solidFill>
                <a:srgbClr val="000000"/>
              </a:solidFill>
              <a:prstDash val="solid"/>
              <a:round/>
              <a:headEnd/>
              <a:tailEnd/>
            </a:ln>
          </p:spPr>
          <p:txBody>
            <a:bodyPr/>
            <a:lstStyle/>
            <a:p>
              <a:endParaRPr lang="en-US"/>
            </a:p>
          </p:txBody>
        </p:sp>
        <p:sp>
          <p:nvSpPr>
            <p:cNvPr id="10364" name="Freeform 118"/>
            <p:cNvSpPr>
              <a:spLocks/>
            </p:cNvSpPr>
            <p:nvPr/>
          </p:nvSpPr>
          <p:spPr bwMode="auto">
            <a:xfrm>
              <a:off x="3817938" y="522446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365" name="Freeform 119"/>
            <p:cNvSpPr>
              <a:spLocks/>
            </p:cNvSpPr>
            <p:nvPr/>
          </p:nvSpPr>
          <p:spPr bwMode="auto">
            <a:xfrm>
              <a:off x="3817938" y="522446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366" name="Freeform 120"/>
            <p:cNvSpPr>
              <a:spLocks/>
            </p:cNvSpPr>
            <p:nvPr/>
          </p:nvSpPr>
          <p:spPr bwMode="auto">
            <a:xfrm>
              <a:off x="3817938" y="522446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0" cap="rnd">
              <a:solidFill>
                <a:srgbClr val="000000"/>
              </a:solidFill>
              <a:prstDash val="solid"/>
              <a:round/>
              <a:headEnd/>
              <a:tailEnd/>
            </a:ln>
          </p:spPr>
          <p:txBody>
            <a:bodyPr/>
            <a:lstStyle/>
            <a:p>
              <a:endParaRPr lang="en-US"/>
            </a:p>
          </p:txBody>
        </p:sp>
        <p:sp>
          <p:nvSpPr>
            <p:cNvPr id="10367" name="Freeform 121"/>
            <p:cNvSpPr>
              <a:spLocks noEditPoints="1"/>
            </p:cNvSpPr>
            <p:nvPr/>
          </p:nvSpPr>
          <p:spPr bwMode="auto">
            <a:xfrm>
              <a:off x="3817938" y="4722813"/>
              <a:ext cx="1268412" cy="501650"/>
            </a:xfrm>
            <a:custGeom>
              <a:avLst/>
              <a:gdLst>
                <a:gd name="T0" fmla="*/ 2013605022 w 799"/>
                <a:gd name="T1" fmla="*/ 796369266 h 316"/>
                <a:gd name="T2" fmla="*/ 2013605022 w 799"/>
                <a:gd name="T3" fmla="*/ 0 h 316"/>
                <a:gd name="T4" fmla="*/ 0 w 799"/>
                <a:gd name="T5" fmla="*/ 0 h 316"/>
                <a:gd name="T6" fmla="*/ 0 w 799"/>
                <a:gd name="T7" fmla="*/ 796369266 h 316"/>
                <a:gd name="T8" fmla="*/ 2013605022 w 799"/>
                <a:gd name="T9" fmla="*/ 796369266 h 316"/>
                <a:gd name="T10" fmla="*/ 0 w 799"/>
                <a:gd name="T11" fmla="*/ 796369266 h 316"/>
                <a:gd name="T12" fmla="*/ 0 w 799"/>
                <a:gd name="T13" fmla="*/ 0 h 316"/>
                <a:gd name="T14" fmla="*/ 0 w 799"/>
                <a:gd name="T15" fmla="*/ 796369266 h 316"/>
                <a:gd name="T16" fmla="*/ 2013605022 w 799"/>
                <a:gd name="T17" fmla="*/ 796369266 h 316"/>
                <a:gd name="T18" fmla="*/ 2013605022 w 799"/>
                <a:gd name="T19" fmla="*/ 0 h 316"/>
                <a:gd name="T20" fmla="*/ 2013605022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C4D6A0"/>
            </a:solidFill>
            <a:ln w="9525">
              <a:noFill/>
              <a:round/>
              <a:headEnd/>
              <a:tailEnd/>
            </a:ln>
          </p:spPr>
          <p:txBody>
            <a:bodyPr/>
            <a:lstStyle/>
            <a:p>
              <a:endParaRPr lang="en-US"/>
            </a:p>
          </p:txBody>
        </p:sp>
        <p:sp>
          <p:nvSpPr>
            <p:cNvPr id="10368" name="Rectangle 122"/>
            <p:cNvSpPr>
              <a:spLocks noChangeArrowheads="1"/>
            </p:cNvSpPr>
            <p:nvPr/>
          </p:nvSpPr>
          <p:spPr bwMode="auto">
            <a:xfrm>
              <a:off x="3817938" y="4722813"/>
              <a:ext cx="1268412" cy="501650"/>
            </a:xfrm>
            <a:prstGeom prst="rect">
              <a:avLst/>
            </a:prstGeom>
            <a:noFill/>
            <a:ln w="20" cap="rnd">
              <a:solidFill>
                <a:srgbClr val="000000"/>
              </a:solidFill>
              <a:round/>
              <a:headEnd/>
              <a:tailEnd/>
            </a:ln>
          </p:spPr>
          <p:txBody>
            <a:bodyPr/>
            <a:lstStyle/>
            <a:p>
              <a:endParaRPr lang="en-US"/>
            </a:p>
          </p:txBody>
        </p:sp>
        <p:sp>
          <p:nvSpPr>
            <p:cNvPr id="10369" name="Freeform 123"/>
            <p:cNvSpPr>
              <a:spLocks/>
            </p:cNvSpPr>
            <p:nvPr/>
          </p:nvSpPr>
          <p:spPr bwMode="auto">
            <a:xfrm>
              <a:off x="3817938" y="47228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0" cap="rnd">
              <a:solidFill>
                <a:srgbClr val="000000"/>
              </a:solidFill>
              <a:prstDash val="solid"/>
              <a:round/>
              <a:headEnd/>
              <a:tailEnd/>
            </a:ln>
          </p:spPr>
          <p:txBody>
            <a:bodyPr/>
            <a:lstStyle/>
            <a:p>
              <a:endParaRPr lang="en-US"/>
            </a:p>
          </p:txBody>
        </p:sp>
        <p:sp>
          <p:nvSpPr>
            <p:cNvPr id="10370" name="Freeform 124"/>
            <p:cNvSpPr>
              <a:spLocks/>
            </p:cNvSpPr>
            <p:nvPr/>
          </p:nvSpPr>
          <p:spPr bwMode="auto">
            <a:xfrm>
              <a:off x="5086350" y="47228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0" cap="rnd">
              <a:solidFill>
                <a:srgbClr val="000000"/>
              </a:solidFill>
              <a:prstDash val="solid"/>
              <a:round/>
              <a:headEnd/>
              <a:tailEnd/>
            </a:ln>
          </p:spPr>
          <p:txBody>
            <a:bodyPr/>
            <a:lstStyle/>
            <a:p>
              <a:endParaRPr lang="en-US"/>
            </a:p>
          </p:txBody>
        </p:sp>
        <p:sp>
          <p:nvSpPr>
            <p:cNvPr id="10371" name="Rectangle 125"/>
            <p:cNvSpPr>
              <a:spLocks noChangeArrowheads="1"/>
            </p:cNvSpPr>
            <p:nvPr/>
          </p:nvSpPr>
          <p:spPr bwMode="auto">
            <a:xfrm>
              <a:off x="4103688" y="4832350"/>
              <a:ext cx="358775" cy="146050"/>
            </a:xfrm>
            <a:prstGeom prst="rect">
              <a:avLst/>
            </a:prstGeom>
            <a:noFill/>
            <a:ln w="9525">
              <a:noFill/>
              <a:miter lim="800000"/>
              <a:headEnd/>
              <a:tailEnd/>
            </a:ln>
          </p:spPr>
          <p:txBody>
            <a:bodyPr wrap="none" lIns="0" tIns="0" rIns="0" bIns="0">
              <a:spAutoFit/>
            </a:bodyPr>
            <a:lstStyle/>
            <a:p>
              <a:r>
                <a:rPr lang="en-US" sz="900" b="0">
                  <a:solidFill>
                    <a:srgbClr val="000000"/>
                  </a:solidFill>
                </a:rPr>
                <a:t>Cross</a:t>
              </a:r>
              <a:endParaRPr lang="en-US" sz="1800" b="0"/>
            </a:p>
          </p:txBody>
        </p:sp>
        <p:sp>
          <p:nvSpPr>
            <p:cNvPr id="10372" name="Rectangle 126"/>
            <p:cNvSpPr>
              <a:spLocks noChangeArrowheads="1"/>
            </p:cNvSpPr>
            <p:nvPr/>
          </p:nvSpPr>
          <p:spPr bwMode="auto">
            <a:xfrm>
              <a:off x="4400550" y="4832350"/>
              <a:ext cx="95250" cy="146050"/>
            </a:xfrm>
            <a:prstGeom prst="rect">
              <a:avLst/>
            </a:prstGeom>
            <a:noFill/>
            <a:ln w="9525">
              <a:noFill/>
              <a:miter lim="800000"/>
              <a:headEnd/>
              <a:tailEnd/>
            </a:ln>
          </p:spPr>
          <p:txBody>
            <a:bodyPr wrap="none" lIns="0" tIns="0" rIns="0" bIns="0">
              <a:spAutoFit/>
            </a:bodyPr>
            <a:lstStyle/>
            <a:p>
              <a:r>
                <a:rPr lang="en-US" sz="900" b="0">
                  <a:solidFill>
                    <a:srgbClr val="000000"/>
                  </a:solidFill>
                </a:rPr>
                <a:t>-</a:t>
              </a:r>
              <a:endParaRPr lang="en-US" sz="1800" b="0"/>
            </a:p>
          </p:txBody>
        </p:sp>
        <p:sp>
          <p:nvSpPr>
            <p:cNvPr id="10373" name="Rectangle 127"/>
            <p:cNvSpPr>
              <a:spLocks noChangeArrowheads="1"/>
            </p:cNvSpPr>
            <p:nvPr/>
          </p:nvSpPr>
          <p:spPr bwMode="auto">
            <a:xfrm>
              <a:off x="4443413" y="4832350"/>
              <a:ext cx="454025" cy="146050"/>
            </a:xfrm>
            <a:prstGeom prst="rect">
              <a:avLst/>
            </a:prstGeom>
            <a:noFill/>
            <a:ln w="9525">
              <a:noFill/>
              <a:miter lim="800000"/>
              <a:headEnd/>
              <a:tailEnd/>
            </a:ln>
          </p:spPr>
          <p:txBody>
            <a:bodyPr wrap="none" lIns="0" tIns="0" rIns="0" bIns="0">
              <a:spAutoFit/>
            </a:bodyPr>
            <a:lstStyle/>
            <a:p>
              <a:r>
                <a:rPr lang="en-US" sz="900" b="0">
                  <a:solidFill>
                    <a:srgbClr val="000000"/>
                  </a:solidFill>
                </a:rPr>
                <a:t>Cutting </a:t>
              </a:r>
              <a:endParaRPr lang="en-US" sz="1800" b="0"/>
            </a:p>
          </p:txBody>
        </p:sp>
        <p:sp>
          <p:nvSpPr>
            <p:cNvPr id="10374" name="Rectangle 128"/>
            <p:cNvSpPr>
              <a:spLocks noChangeArrowheads="1"/>
            </p:cNvSpPr>
            <p:nvPr/>
          </p:nvSpPr>
          <p:spPr bwMode="auto">
            <a:xfrm>
              <a:off x="4210050" y="4968875"/>
              <a:ext cx="549275" cy="146050"/>
            </a:xfrm>
            <a:prstGeom prst="rect">
              <a:avLst/>
            </a:prstGeom>
            <a:noFill/>
            <a:ln w="9525">
              <a:noFill/>
              <a:miter lim="800000"/>
              <a:headEnd/>
              <a:tailEnd/>
            </a:ln>
          </p:spPr>
          <p:txBody>
            <a:bodyPr wrap="none" lIns="0" tIns="0" rIns="0" bIns="0">
              <a:spAutoFit/>
            </a:bodyPr>
            <a:lstStyle/>
            <a:p>
              <a:r>
                <a:rPr lang="en-US" sz="900" b="0">
                  <a:solidFill>
                    <a:srgbClr val="000000"/>
                  </a:solidFill>
                </a:rPr>
                <a:t>Diagrams</a:t>
              </a:r>
              <a:endParaRPr lang="en-US" sz="1800" b="0"/>
            </a:p>
          </p:txBody>
        </p:sp>
        <p:sp>
          <p:nvSpPr>
            <p:cNvPr id="10375" name="Line 129"/>
            <p:cNvSpPr>
              <a:spLocks noChangeShapeType="1"/>
            </p:cNvSpPr>
            <p:nvPr/>
          </p:nvSpPr>
          <p:spPr bwMode="auto">
            <a:xfrm flipV="1">
              <a:off x="4451350" y="4429125"/>
              <a:ext cx="0" cy="293688"/>
            </a:xfrm>
            <a:prstGeom prst="line">
              <a:avLst/>
            </a:prstGeom>
            <a:noFill/>
            <a:ln w="2" cap="rnd">
              <a:solidFill>
                <a:srgbClr val="000000"/>
              </a:solidFill>
              <a:round/>
              <a:headEnd/>
              <a:tailEnd/>
            </a:ln>
          </p:spPr>
          <p:txBody>
            <a:bodyPr/>
            <a:lstStyle/>
            <a:p>
              <a:endParaRPr lang="en-US"/>
            </a:p>
          </p:txBody>
        </p:sp>
        <p:sp>
          <p:nvSpPr>
            <p:cNvPr id="10376" name="Freeform 130"/>
            <p:cNvSpPr>
              <a:spLocks/>
            </p:cNvSpPr>
            <p:nvPr/>
          </p:nvSpPr>
          <p:spPr bwMode="auto">
            <a:xfrm>
              <a:off x="4392613" y="4252913"/>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377" name="Freeform 131"/>
            <p:cNvSpPr>
              <a:spLocks/>
            </p:cNvSpPr>
            <p:nvPr/>
          </p:nvSpPr>
          <p:spPr bwMode="auto">
            <a:xfrm>
              <a:off x="6577013"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378" name="Freeform 132"/>
            <p:cNvSpPr>
              <a:spLocks/>
            </p:cNvSpPr>
            <p:nvPr/>
          </p:nvSpPr>
          <p:spPr bwMode="auto">
            <a:xfrm>
              <a:off x="5308600" y="6572250"/>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79" name="Freeform 133"/>
            <p:cNvSpPr>
              <a:spLocks/>
            </p:cNvSpPr>
            <p:nvPr/>
          </p:nvSpPr>
          <p:spPr bwMode="auto">
            <a:xfrm>
              <a:off x="5308600" y="6572250"/>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80" name="Freeform 134"/>
            <p:cNvSpPr>
              <a:spLocks/>
            </p:cNvSpPr>
            <p:nvPr/>
          </p:nvSpPr>
          <p:spPr bwMode="auto">
            <a:xfrm>
              <a:off x="5308600" y="6572250"/>
              <a:ext cx="1268413" cy="0"/>
            </a:xfrm>
            <a:custGeom>
              <a:avLst/>
              <a:gdLst>
                <a:gd name="T0" fmla="*/ 2013606610 w 799"/>
                <a:gd name="T1" fmla="*/ 0 w 799"/>
                <a:gd name="T2" fmla="*/ 2013606610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381" name="Freeform 135"/>
            <p:cNvSpPr>
              <a:spLocks noEditPoints="1"/>
            </p:cNvSpPr>
            <p:nvPr/>
          </p:nvSpPr>
          <p:spPr bwMode="auto">
            <a:xfrm>
              <a:off x="5308600" y="6070600"/>
              <a:ext cx="1268413" cy="501650"/>
            </a:xfrm>
            <a:custGeom>
              <a:avLst/>
              <a:gdLst>
                <a:gd name="T0" fmla="*/ 2013606610 w 799"/>
                <a:gd name="T1" fmla="*/ 796369266 h 316"/>
                <a:gd name="T2" fmla="*/ 2013606610 w 799"/>
                <a:gd name="T3" fmla="*/ 0 h 316"/>
                <a:gd name="T4" fmla="*/ 0 w 799"/>
                <a:gd name="T5" fmla="*/ 0 h 316"/>
                <a:gd name="T6" fmla="*/ 0 w 799"/>
                <a:gd name="T7" fmla="*/ 796369266 h 316"/>
                <a:gd name="T8" fmla="*/ 2013606610 w 799"/>
                <a:gd name="T9" fmla="*/ 796369266 h 316"/>
                <a:gd name="T10" fmla="*/ 0 w 799"/>
                <a:gd name="T11" fmla="*/ 796369266 h 316"/>
                <a:gd name="T12" fmla="*/ 0 w 799"/>
                <a:gd name="T13" fmla="*/ 0 h 316"/>
                <a:gd name="T14" fmla="*/ 0 w 799"/>
                <a:gd name="T15" fmla="*/ 796369266 h 316"/>
                <a:gd name="T16" fmla="*/ 2013606610 w 799"/>
                <a:gd name="T17" fmla="*/ 796369266 h 316"/>
                <a:gd name="T18" fmla="*/ 2013606610 w 799"/>
                <a:gd name="T19" fmla="*/ 0 h 316"/>
                <a:gd name="T20" fmla="*/ 2013606610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EA700D"/>
            </a:solidFill>
            <a:ln w="9525">
              <a:noFill/>
              <a:round/>
              <a:headEnd/>
              <a:tailEnd/>
            </a:ln>
          </p:spPr>
          <p:txBody>
            <a:bodyPr/>
            <a:lstStyle/>
            <a:p>
              <a:endParaRPr lang="en-US"/>
            </a:p>
          </p:txBody>
        </p:sp>
        <p:sp>
          <p:nvSpPr>
            <p:cNvPr id="10382" name="Rectangle 136"/>
            <p:cNvSpPr>
              <a:spLocks noChangeArrowheads="1"/>
            </p:cNvSpPr>
            <p:nvPr/>
          </p:nvSpPr>
          <p:spPr bwMode="auto">
            <a:xfrm>
              <a:off x="5308600" y="6070600"/>
              <a:ext cx="1268413" cy="501650"/>
            </a:xfrm>
            <a:prstGeom prst="rect">
              <a:avLst/>
            </a:prstGeom>
            <a:noFill/>
            <a:ln w="2" cap="rnd">
              <a:solidFill>
                <a:srgbClr val="000000"/>
              </a:solidFill>
              <a:round/>
              <a:headEnd/>
              <a:tailEnd/>
            </a:ln>
          </p:spPr>
          <p:txBody>
            <a:bodyPr/>
            <a:lstStyle/>
            <a:p>
              <a:endParaRPr lang="en-US"/>
            </a:p>
          </p:txBody>
        </p:sp>
        <p:sp>
          <p:nvSpPr>
            <p:cNvPr id="10383" name="Freeform 137"/>
            <p:cNvSpPr>
              <a:spLocks/>
            </p:cNvSpPr>
            <p:nvPr/>
          </p:nvSpPr>
          <p:spPr bwMode="auto">
            <a:xfrm>
              <a:off x="5308600"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84" name="Freeform 138"/>
            <p:cNvSpPr>
              <a:spLocks/>
            </p:cNvSpPr>
            <p:nvPr/>
          </p:nvSpPr>
          <p:spPr bwMode="auto">
            <a:xfrm>
              <a:off x="6577013"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85" name="Rectangle 139"/>
            <p:cNvSpPr>
              <a:spLocks noChangeArrowheads="1"/>
            </p:cNvSpPr>
            <p:nvPr/>
          </p:nvSpPr>
          <p:spPr bwMode="auto">
            <a:xfrm>
              <a:off x="5584825" y="6180138"/>
              <a:ext cx="825500" cy="146050"/>
            </a:xfrm>
            <a:prstGeom prst="rect">
              <a:avLst/>
            </a:prstGeom>
            <a:noFill/>
            <a:ln w="9525">
              <a:noFill/>
              <a:miter lim="800000"/>
              <a:headEnd/>
              <a:tailEnd/>
            </a:ln>
          </p:spPr>
          <p:txBody>
            <a:bodyPr wrap="none" lIns="0" tIns="0" rIns="0" bIns="0">
              <a:spAutoFit/>
            </a:bodyPr>
            <a:lstStyle/>
            <a:p>
              <a:r>
                <a:rPr lang="en-US" sz="900" b="0">
                  <a:solidFill>
                    <a:srgbClr val="000000"/>
                  </a:solidFill>
                </a:rPr>
                <a:t>State Machine </a:t>
              </a:r>
              <a:endParaRPr lang="en-US" sz="1800" b="0"/>
            </a:p>
          </p:txBody>
        </p:sp>
        <p:sp>
          <p:nvSpPr>
            <p:cNvPr id="10386" name="Rectangle 140"/>
            <p:cNvSpPr>
              <a:spLocks noChangeArrowheads="1"/>
            </p:cNvSpPr>
            <p:nvPr/>
          </p:nvSpPr>
          <p:spPr bwMode="auto">
            <a:xfrm>
              <a:off x="5553075" y="6316663"/>
              <a:ext cx="528638" cy="146050"/>
            </a:xfrm>
            <a:prstGeom prst="rect">
              <a:avLst/>
            </a:prstGeom>
            <a:noFill/>
            <a:ln w="9525">
              <a:noFill/>
              <a:miter lim="800000"/>
              <a:headEnd/>
              <a:tailEnd/>
            </a:ln>
          </p:spPr>
          <p:txBody>
            <a:bodyPr wrap="none" lIns="0" tIns="0" rIns="0" bIns="0">
              <a:spAutoFit/>
            </a:bodyPr>
            <a:lstStyle/>
            <a:p>
              <a:r>
                <a:rPr lang="en-US" sz="900" b="0">
                  <a:solidFill>
                    <a:srgbClr val="000000"/>
                  </a:solidFill>
                </a:rPr>
                <a:t>Diagram </a:t>
              </a:r>
              <a:endParaRPr lang="en-US" sz="1800" b="0"/>
            </a:p>
          </p:txBody>
        </p:sp>
        <p:sp>
          <p:nvSpPr>
            <p:cNvPr id="10387" name="Rectangle 141"/>
            <p:cNvSpPr>
              <a:spLocks noChangeArrowheads="1"/>
            </p:cNvSpPr>
            <p:nvPr/>
          </p:nvSpPr>
          <p:spPr bwMode="auto">
            <a:xfrm>
              <a:off x="6007100"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88" name="Rectangle 142"/>
            <p:cNvSpPr>
              <a:spLocks noChangeArrowheads="1"/>
            </p:cNvSpPr>
            <p:nvPr/>
          </p:nvSpPr>
          <p:spPr bwMode="auto">
            <a:xfrm>
              <a:off x="6049963" y="6316663"/>
              <a:ext cx="306387" cy="166687"/>
            </a:xfrm>
            <a:prstGeom prst="rect">
              <a:avLst/>
            </a:prstGeom>
            <a:noFill/>
            <a:ln w="9525">
              <a:noFill/>
              <a:miter lim="800000"/>
              <a:headEnd/>
              <a:tailEnd/>
            </a:ln>
          </p:spPr>
          <p:txBody>
            <a:bodyPr wrap="none" lIns="0" tIns="0" rIns="0" bIns="0">
              <a:spAutoFit/>
            </a:bodyPr>
            <a:lstStyle/>
            <a:p>
              <a:r>
                <a:rPr lang="en-US" sz="900">
                  <a:solidFill>
                    <a:srgbClr val="000000"/>
                  </a:solidFill>
                </a:rPr>
                <a:t>SMD</a:t>
              </a:r>
              <a:endParaRPr lang="en-US" sz="1800" b="0"/>
            </a:p>
          </p:txBody>
        </p:sp>
        <p:sp>
          <p:nvSpPr>
            <p:cNvPr id="10389" name="Rectangle 143"/>
            <p:cNvSpPr>
              <a:spLocks noChangeArrowheads="1"/>
            </p:cNvSpPr>
            <p:nvPr/>
          </p:nvSpPr>
          <p:spPr bwMode="auto">
            <a:xfrm>
              <a:off x="6292850"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390" name="Freeform 144"/>
            <p:cNvSpPr>
              <a:spLocks/>
            </p:cNvSpPr>
            <p:nvPr/>
          </p:nvSpPr>
          <p:spPr bwMode="auto">
            <a:xfrm>
              <a:off x="6577013" y="5416550"/>
              <a:ext cx="158750" cy="904875"/>
            </a:xfrm>
            <a:custGeom>
              <a:avLst/>
              <a:gdLst>
                <a:gd name="T0" fmla="*/ 0 w 100"/>
                <a:gd name="T1" fmla="*/ 1436488844 h 570"/>
                <a:gd name="T2" fmla="*/ 252015647 w 100"/>
                <a:gd name="T3" fmla="*/ 1436488844 h 570"/>
                <a:gd name="T4" fmla="*/ 252015647 w 100"/>
                <a:gd name="T5" fmla="*/ 0 h 570"/>
                <a:gd name="T6" fmla="*/ 0 60000 65536"/>
                <a:gd name="T7" fmla="*/ 0 60000 65536"/>
                <a:gd name="T8" fmla="*/ 0 60000 65536"/>
                <a:gd name="T9" fmla="*/ 0 w 100"/>
                <a:gd name="T10" fmla="*/ 0 h 570"/>
                <a:gd name="T11" fmla="*/ 100 w 100"/>
                <a:gd name="T12" fmla="*/ 570 h 570"/>
              </a:gdLst>
              <a:ahLst/>
              <a:cxnLst>
                <a:cxn ang="T6">
                  <a:pos x="T0" y="T1"/>
                </a:cxn>
                <a:cxn ang="T7">
                  <a:pos x="T2" y="T3"/>
                </a:cxn>
                <a:cxn ang="T8">
                  <a:pos x="T4" y="T5"/>
                </a:cxn>
              </a:cxnLst>
              <a:rect l="T9" t="T10" r="T11" b="T12"/>
              <a:pathLst>
                <a:path w="100" h="570">
                  <a:moveTo>
                    <a:pt x="0" y="570"/>
                  </a:moveTo>
                  <a:lnTo>
                    <a:pt x="100" y="570"/>
                  </a:lnTo>
                  <a:lnTo>
                    <a:pt x="100" y="0"/>
                  </a:lnTo>
                </a:path>
              </a:pathLst>
            </a:custGeom>
            <a:noFill/>
            <a:ln w="2" cap="rnd">
              <a:solidFill>
                <a:srgbClr val="000000"/>
              </a:solidFill>
              <a:prstDash val="solid"/>
              <a:round/>
              <a:headEnd/>
              <a:tailEnd/>
            </a:ln>
          </p:spPr>
          <p:txBody>
            <a:bodyPr/>
            <a:lstStyle/>
            <a:p>
              <a:endParaRPr lang="en-US"/>
            </a:p>
          </p:txBody>
        </p:sp>
        <p:sp>
          <p:nvSpPr>
            <p:cNvPr id="10391" name="Freeform 145"/>
            <p:cNvSpPr>
              <a:spLocks/>
            </p:cNvSpPr>
            <p:nvPr/>
          </p:nvSpPr>
          <p:spPr bwMode="auto">
            <a:xfrm>
              <a:off x="6677025" y="5240338"/>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392" name="Freeform 146"/>
            <p:cNvSpPr>
              <a:spLocks/>
            </p:cNvSpPr>
            <p:nvPr/>
          </p:nvSpPr>
          <p:spPr bwMode="auto">
            <a:xfrm>
              <a:off x="2041525"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393" name="Freeform 147"/>
            <p:cNvSpPr>
              <a:spLocks/>
            </p:cNvSpPr>
            <p:nvPr/>
          </p:nvSpPr>
          <p:spPr bwMode="auto">
            <a:xfrm>
              <a:off x="771525" y="6572250"/>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 cap="rnd">
              <a:solidFill>
                <a:srgbClr val="000000"/>
              </a:solidFill>
              <a:prstDash val="solid"/>
              <a:round/>
              <a:headEnd/>
              <a:tailEnd/>
            </a:ln>
          </p:spPr>
          <p:txBody>
            <a:bodyPr/>
            <a:lstStyle/>
            <a:p>
              <a:endParaRPr lang="en-US"/>
            </a:p>
          </p:txBody>
        </p:sp>
        <p:sp>
          <p:nvSpPr>
            <p:cNvPr id="10394" name="Freeform 148"/>
            <p:cNvSpPr>
              <a:spLocks/>
            </p:cNvSpPr>
            <p:nvPr/>
          </p:nvSpPr>
          <p:spPr bwMode="auto">
            <a:xfrm>
              <a:off x="771525" y="6572250"/>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 cap="rnd">
              <a:solidFill>
                <a:srgbClr val="000000"/>
              </a:solidFill>
              <a:prstDash val="solid"/>
              <a:round/>
              <a:headEnd/>
              <a:tailEnd/>
            </a:ln>
          </p:spPr>
          <p:txBody>
            <a:bodyPr/>
            <a:lstStyle/>
            <a:p>
              <a:endParaRPr lang="en-US"/>
            </a:p>
          </p:txBody>
        </p:sp>
        <p:sp>
          <p:nvSpPr>
            <p:cNvPr id="10395" name="Freeform 149"/>
            <p:cNvSpPr>
              <a:spLocks/>
            </p:cNvSpPr>
            <p:nvPr/>
          </p:nvSpPr>
          <p:spPr bwMode="auto">
            <a:xfrm>
              <a:off x="771525" y="6572250"/>
              <a:ext cx="1270000" cy="0"/>
            </a:xfrm>
            <a:custGeom>
              <a:avLst/>
              <a:gdLst>
                <a:gd name="T0" fmla="*/ 2016125178 w 800"/>
                <a:gd name="T1" fmla="*/ 0 w 800"/>
                <a:gd name="T2" fmla="*/ 2016125178 w 800"/>
                <a:gd name="T3" fmla="*/ 0 60000 65536"/>
                <a:gd name="T4" fmla="*/ 0 60000 65536"/>
                <a:gd name="T5" fmla="*/ 0 60000 65536"/>
                <a:gd name="T6" fmla="*/ 0 w 800"/>
                <a:gd name="T7" fmla="*/ 800 w 800"/>
              </a:gdLst>
              <a:ahLst/>
              <a:cxnLst>
                <a:cxn ang="T3">
                  <a:pos x="T0" y="0"/>
                </a:cxn>
                <a:cxn ang="T4">
                  <a:pos x="T1" y="0"/>
                </a:cxn>
                <a:cxn ang="T5">
                  <a:pos x="T2" y="0"/>
                </a:cxn>
              </a:cxnLst>
              <a:rect l="T6" t="0" r="T7" b="0"/>
              <a:pathLst>
                <a:path w="800">
                  <a:moveTo>
                    <a:pt x="800" y="0"/>
                  </a:moveTo>
                  <a:lnTo>
                    <a:pt x="0" y="0"/>
                  </a:lnTo>
                  <a:lnTo>
                    <a:pt x="800" y="0"/>
                  </a:lnTo>
                  <a:close/>
                </a:path>
              </a:pathLst>
            </a:custGeom>
            <a:noFill/>
            <a:ln w="2" cap="rnd">
              <a:solidFill>
                <a:srgbClr val="000000"/>
              </a:solidFill>
              <a:prstDash val="solid"/>
              <a:round/>
              <a:headEnd/>
              <a:tailEnd/>
            </a:ln>
          </p:spPr>
          <p:txBody>
            <a:bodyPr/>
            <a:lstStyle/>
            <a:p>
              <a:endParaRPr lang="en-US"/>
            </a:p>
          </p:txBody>
        </p:sp>
        <p:sp>
          <p:nvSpPr>
            <p:cNvPr id="10396" name="Freeform 150"/>
            <p:cNvSpPr>
              <a:spLocks noEditPoints="1"/>
            </p:cNvSpPr>
            <p:nvPr/>
          </p:nvSpPr>
          <p:spPr bwMode="auto">
            <a:xfrm>
              <a:off x="771525" y="6070600"/>
              <a:ext cx="1270000" cy="501650"/>
            </a:xfrm>
            <a:custGeom>
              <a:avLst/>
              <a:gdLst>
                <a:gd name="T0" fmla="*/ 2016125178 w 800"/>
                <a:gd name="T1" fmla="*/ 796369266 h 316"/>
                <a:gd name="T2" fmla="*/ 2016125178 w 800"/>
                <a:gd name="T3" fmla="*/ 0 h 316"/>
                <a:gd name="T4" fmla="*/ 0 w 800"/>
                <a:gd name="T5" fmla="*/ 0 h 316"/>
                <a:gd name="T6" fmla="*/ 0 w 800"/>
                <a:gd name="T7" fmla="*/ 796369266 h 316"/>
                <a:gd name="T8" fmla="*/ 2016125178 w 800"/>
                <a:gd name="T9" fmla="*/ 796369266 h 316"/>
                <a:gd name="T10" fmla="*/ 0 w 800"/>
                <a:gd name="T11" fmla="*/ 796369266 h 316"/>
                <a:gd name="T12" fmla="*/ 0 w 800"/>
                <a:gd name="T13" fmla="*/ 0 h 316"/>
                <a:gd name="T14" fmla="*/ 0 w 800"/>
                <a:gd name="T15" fmla="*/ 796369266 h 316"/>
                <a:gd name="T16" fmla="*/ 2016125178 w 800"/>
                <a:gd name="T17" fmla="*/ 796369266 h 316"/>
                <a:gd name="T18" fmla="*/ 2016125178 w 800"/>
                <a:gd name="T19" fmla="*/ 0 h 316"/>
                <a:gd name="T20" fmla="*/ 2016125178 w 800"/>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0"/>
                <a:gd name="T34" fmla="*/ 0 h 316"/>
                <a:gd name="T35" fmla="*/ 800 w 800"/>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0" h="316">
                  <a:moveTo>
                    <a:pt x="800" y="316"/>
                  </a:moveTo>
                  <a:lnTo>
                    <a:pt x="800" y="0"/>
                  </a:lnTo>
                  <a:lnTo>
                    <a:pt x="0" y="0"/>
                  </a:lnTo>
                  <a:lnTo>
                    <a:pt x="0" y="316"/>
                  </a:lnTo>
                  <a:lnTo>
                    <a:pt x="800" y="316"/>
                  </a:lnTo>
                  <a:close/>
                  <a:moveTo>
                    <a:pt x="0" y="316"/>
                  </a:moveTo>
                  <a:lnTo>
                    <a:pt x="0" y="0"/>
                  </a:lnTo>
                  <a:lnTo>
                    <a:pt x="0" y="316"/>
                  </a:lnTo>
                  <a:close/>
                  <a:moveTo>
                    <a:pt x="800" y="316"/>
                  </a:moveTo>
                  <a:lnTo>
                    <a:pt x="800" y="0"/>
                  </a:lnTo>
                  <a:lnTo>
                    <a:pt x="800" y="316"/>
                  </a:lnTo>
                  <a:close/>
                </a:path>
              </a:pathLst>
            </a:custGeom>
            <a:solidFill>
              <a:srgbClr val="BFBFBF"/>
            </a:solidFill>
            <a:ln w="9525">
              <a:noFill/>
              <a:round/>
              <a:headEnd/>
              <a:tailEnd/>
            </a:ln>
          </p:spPr>
          <p:txBody>
            <a:bodyPr/>
            <a:lstStyle/>
            <a:p>
              <a:endParaRPr lang="en-US"/>
            </a:p>
          </p:txBody>
        </p:sp>
        <p:sp>
          <p:nvSpPr>
            <p:cNvPr id="10397" name="Rectangle 151"/>
            <p:cNvSpPr>
              <a:spLocks noChangeArrowheads="1"/>
            </p:cNvSpPr>
            <p:nvPr/>
          </p:nvSpPr>
          <p:spPr bwMode="auto">
            <a:xfrm>
              <a:off x="771525" y="6070600"/>
              <a:ext cx="1270000" cy="501650"/>
            </a:xfrm>
            <a:prstGeom prst="rect">
              <a:avLst/>
            </a:prstGeom>
            <a:noFill/>
            <a:ln w="2" cap="rnd">
              <a:solidFill>
                <a:srgbClr val="000000"/>
              </a:solidFill>
              <a:round/>
              <a:headEnd/>
              <a:tailEnd/>
            </a:ln>
          </p:spPr>
          <p:txBody>
            <a:bodyPr/>
            <a:lstStyle/>
            <a:p>
              <a:endParaRPr lang="en-US"/>
            </a:p>
          </p:txBody>
        </p:sp>
        <p:sp>
          <p:nvSpPr>
            <p:cNvPr id="10398" name="Freeform 152"/>
            <p:cNvSpPr>
              <a:spLocks/>
            </p:cNvSpPr>
            <p:nvPr/>
          </p:nvSpPr>
          <p:spPr bwMode="auto">
            <a:xfrm>
              <a:off x="771525"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399" name="Freeform 153"/>
            <p:cNvSpPr>
              <a:spLocks/>
            </p:cNvSpPr>
            <p:nvPr/>
          </p:nvSpPr>
          <p:spPr bwMode="auto">
            <a:xfrm>
              <a:off x="2041525" y="6070600"/>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400" name="Rectangle 154"/>
            <p:cNvSpPr>
              <a:spLocks noChangeArrowheads="1"/>
            </p:cNvSpPr>
            <p:nvPr/>
          </p:nvSpPr>
          <p:spPr bwMode="auto">
            <a:xfrm>
              <a:off x="954088" y="6180138"/>
              <a:ext cx="973137" cy="146050"/>
            </a:xfrm>
            <a:prstGeom prst="rect">
              <a:avLst/>
            </a:prstGeom>
            <a:noFill/>
            <a:ln w="9525">
              <a:noFill/>
              <a:miter lim="800000"/>
              <a:headEnd/>
              <a:tailEnd/>
            </a:ln>
          </p:spPr>
          <p:txBody>
            <a:bodyPr wrap="none" lIns="0" tIns="0" rIns="0" bIns="0">
              <a:spAutoFit/>
            </a:bodyPr>
            <a:lstStyle/>
            <a:p>
              <a:r>
                <a:rPr lang="en-US" sz="900" b="0">
                  <a:solidFill>
                    <a:srgbClr val="000000"/>
                  </a:solidFill>
                </a:rPr>
                <a:t>Package Diagram</a:t>
              </a:r>
              <a:endParaRPr lang="en-US" sz="1800" b="0"/>
            </a:p>
          </p:txBody>
        </p:sp>
        <p:sp>
          <p:nvSpPr>
            <p:cNvPr id="10401" name="Rectangle 155"/>
            <p:cNvSpPr>
              <a:spLocks noChangeArrowheads="1"/>
            </p:cNvSpPr>
            <p:nvPr/>
          </p:nvSpPr>
          <p:spPr bwMode="auto">
            <a:xfrm>
              <a:off x="1249363"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402" name="Rectangle 156"/>
            <p:cNvSpPr>
              <a:spLocks noChangeArrowheads="1"/>
            </p:cNvSpPr>
            <p:nvPr/>
          </p:nvSpPr>
          <p:spPr bwMode="auto">
            <a:xfrm>
              <a:off x="1281113" y="6316663"/>
              <a:ext cx="306387" cy="166687"/>
            </a:xfrm>
            <a:prstGeom prst="rect">
              <a:avLst/>
            </a:prstGeom>
            <a:noFill/>
            <a:ln w="9525">
              <a:noFill/>
              <a:miter lim="800000"/>
              <a:headEnd/>
              <a:tailEnd/>
            </a:ln>
          </p:spPr>
          <p:txBody>
            <a:bodyPr wrap="none" lIns="0" tIns="0" rIns="0" bIns="0">
              <a:spAutoFit/>
            </a:bodyPr>
            <a:lstStyle/>
            <a:p>
              <a:r>
                <a:rPr lang="en-US" sz="900">
                  <a:solidFill>
                    <a:srgbClr val="000000"/>
                  </a:solidFill>
                </a:rPr>
                <a:t>PKG</a:t>
              </a:r>
              <a:endParaRPr lang="en-US" sz="1800" b="0"/>
            </a:p>
          </p:txBody>
        </p:sp>
        <p:sp>
          <p:nvSpPr>
            <p:cNvPr id="10403" name="Rectangle 157"/>
            <p:cNvSpPr>
              <a:spLocks noChangeArrowheads="1"/>
            </p:cNvSpPr>
            <p:nvPr/>
          </p:nvSpPr>
          <p:spPr bwMode="auto">
            <a:xfrm>
              <a:off x="1524000" y="6316663"/>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404" name="Freeform 158"/>
            <p:cNvSpPr>
              <a:spLocks/>
            </p:cNvSpPr>
            <p:nvPr/>
          </p:nvSpPr>
          <p:spPr bwMode="auto">
            <a:xfrm>
              <a:off x="2041525" y="5400675"/>
              <a:ext cx="158750" cy="920750"/>
            </a:xfrm>
            <a:custGeom>
              <a:avLst/>
              <a:gdLst>
                <a:gd name="T0" fmla="*/ 0 w 100"/>
                <a:gd name="T1" fmla="*/ 1461690407 h 580"/>
                <a:gd name="T2" fmla="*/ 252015647 w 100"/>
                <a:gd name="T3" fmla="*/ 1461690407 h 580"/>
                <a:gd name="T4" fmla="*/ 252015647 w 100"/>
                <a:gd name="T5" fmla="*/ 0 h 580"/>
                <a:gd name="T6" fmla="*/ 0 60000 65536"/>
                <a:gd name="T7" fmla="*/ 0 60000 65536"/>
                <a:gd name="T8" fmla="*/ 0 60000 65536"/>
                <a:gd name="T9" fmla="*/ 0 w 100"/>
                <a:gd name="T10" fmla="*/ 0 h 580"/>
                <a:gd name="T11" fmla="*/ 100 w 100"/>
                <a:gd name="T12" fmla="*/ 580 h 580"/>
              </a:gdLst>
              <a:ahLst/>
              <a:cxnLst>
                <a:cxn ang="T6">
                  <a:pos x="T0" y="T1"/>
                </a:cxn>
                <a:cxn ang="T7">
                  <a:pos x="T2" y="T3"/>
                </a:cxn>
                <a:cxn ang="T8">
                  <a:pos x="T4" y="T5"/>
                </a:cxn>
              </a:cxnLst>
              <a:rect l="T9" t="T10" r="T11" b="T12"/>
              <a:pathLst>
                <a:path w="100" h="580">
                  <a:moveTo>
                    <a:pt x="0" y="580"/>
                  </a:moveTo>
                  <a:lnTo>
                    <a:pt x="100" y="580"/>
                  </a:lnTo>
                  <a:lnTo>
                    <a:pt x="100" y="0"/>
                  </a:lnTo>
                </a:path>
              </a:pathLst>
            </a:custGeom>
            <a:noFill/>
            <a:ln w="2" cap="rnd">
              <a:solidFill>
                <a:srgbClr val="000000"/>
              </a:solidFill>
              <a:prstDash val="solid"/>
              <a:round/>
              <a:headEnd/>
              <a:tailEnd/>
            </a:ln>
          </p:spPr>
          <p:txBody>
            <a:bodyPr/>
            <a:lstStyle/>
            <a:p>
              <a:endParaRPr lang="en-US"/>
            </a:p>
          </p:txBody>
        </p:sp>
        <p:sp>
          <p:nvSpPr>
            <p:cNvPr id="10405" name="Freeform 159"/>
            <p:cNvSpPr>
              <a:spLocks/>
            </p:cNvSpPr>
            <p:nvPr/>
          </p:nvSpPr>
          <p:spPr bwMode="auto">
            <a:xfrm>
              <a:off x="2139950" y="5224463"/>
              <a:ext cx="119063" cy="176212"/>
            </a:xfrm>
            <a:custGeom>
              <a:avLst/>
              <a:gdLst>
                <a:gd name="T0" fmla="*/ 189013279 w 75"/>
                <a:gd name="T1" fmla="*/ 279737366 h 111"/>
                <a:gd name="T2" fmla="*/ 95766326 w 75"/>
                <a:gd name="T3" fmla="*/ 0 h 111"/>
                <a:gd name="T4" fmla="*/ 0 w 75"/>
                <a:gd name="T5" fmla="*/ 279737366 h 111"/>
                <a:gd name="T6" fmla="*/ 189013279 w 75"/>
                <a:gd name="T7" fmla="*/ 279737366 h 111"/>
                <a:gd name="T8" fmla="*/ 0 60000 65536"/>
                <a:gd name="T9" fmla="*/ 0 60000 65536"/>
                <a:gd name="T10" fmla="*/ 0 60000 65536"/>
                <a:gd name="T11" fmla="*/ 0 60000 65536"/>
                <a:gd name="T12" fmla="*/ 0 w 75"/>
                <a:gd name="T13" fmla="*/ 0 h 111"/>
                <a:gd name="T14" fmla="*/ 75 w 75"/>
                <a:gd name="T15" fmla="*/ 111 h 111"/>
              </a:gdLst>
              <a:ahLst/>
              <a:cxnLst>
                <a:cxn ang="T8">
                  <a:pos x="T0" y="T1"/>
                </a:cxn>
                <a:cxn ang="T9">
                  <a:pos x="T2" y="T3"/>
                </a:cxn>
                <a:cxn ang="T10">
                  <a:pos x="T4" y="T5"/>
                </a:cxn>
                <a:cxn ang="T11">
                  <a:pos x="T6" y="T7"/>
                </a:cxn>
              </a:cxnLst>
              <a:rect l="T12" t="T13" r="T14" b="T15"/>
              <a:pathLst>
                <a:path w="75" h="111">
                  <a:moveTo>
                    <a:pt x="75" y="111"/>
                  </a:moveTo>
                  <a:lnTo>
                    <a:pt x="38" y="0"/>
                  </a:lnTo>
                  <a:lnTo>
                    <a:pt x="0" y="111"/>
                  </a:lnTo>
                  <a:lnTo>
                    <a:pt x="75" y="111"/>
                  </a:lnTo>
                  <a:close/>
                </a:path>
              </a:pathLst>
            </a:custGeom>
            <a:noFill/>
            <a:ln w="2" cap="rnd">
              <a:solidFill>
                <a:srgbClr val="000000"/>
              </a:solidFill>
              <a:prstDash val="solid"/>
              <a:round/>
              <a:headEnd/>
              <a:tailEnd/>
            </a:ln>
          </p:spPr>
          <p:txBody>
            <a:bodyPr/>
            <a:lstStyle/>
            <a:p>
              <a:endParaRPr lang="en-US"/>
            </a:p>
          </p:txBody>
        </p:sp>
        <p:sp>
          <p:nvSpPr>
            <p:cNvPr id="10406" name="Freeform 160"/>
            <p:cNvSpPr>
              <a:spLocks/>
            </p:cNvSpPr>
            <p:nvPr/>
          </p:nvSpPr>
          <p:spPr bwMode="auto">
            <a:xfrm>
              <a:off x="4451350" y="4429125"/>
              <a:ext cx="2284413" cy="293688"/>
            </a:xfrm>
            <a:custGeom>
              <a:avLst/>
              <a:gdLst>
                <a:gd name="T0" fmla="*/ 2147483647 w 1439"/>
                <a:gd name="T1" fmla="*/ 466230538 h 185"/>
                <a:gd name="T2" fmla="*/ 2147483647 w 1439"/>
                <a:gd name="T3" fmla="*/ 168851544 h 185"/>
                <a:gd name="T4" fmla="*/ 0 w 1439"/>
                <a:gd name="T5" fmla="*/ 168851544 h 185"/>
                <a:gd name="T6" fmla="*/ 0 w 1439"/>
                <a:gd name="T7" fmla="*/ 0 h 185"/>
                <a:gd name="T8" fmla="*/ 0 60000 65536"/>
                <a:gd name="T9" fmla="*/ 0 60000 65536"/>
                <a:gd name="T10" fmla="*/ 0 60000 65536"/>
                <a:gd name="T11" fmla="*/ 0 60000 65536"/>
                <a:gd name="T12" fmla="*/ 0 w 1439"/>
                <a:gd name="T13" fmla="*/ 0 h 185"/>
                <a:gd name="T14" fmla="*/ 1439 w 1439"/>
                <a:gd name="T15" fmla="*/ 185 h 185"/>
              </a:gdLst>
              <a:ahLst/>
              <a:cxnLst>
                <a:cxn ang="T8">
                  <a:pos x="T0" y="T1"/>
                </a:cxn>
                <a:cxn ang="T9">
                  <a:pos x="T2" y="T3"/>
                </a:cxn>
                <a:cxn ang="T10">
                  <a:pos x="T4" y="T5"/>
                </a:cxn>
                <a:cxn ang="T11">
                  <a:pos x="T6" y="T7"/>
                </a:cxn>
              </a:cxnLst>
              <a:rect l="T12" t="T13" r="T14" b="T15"/>
              <a:pathLst>
                <a:path w="1439" h="185">
                  <a:moveTo>
                    <a:pt x="1439" y="185"/>
                  </a:moveTo>
                  <a:lnTo>
                    <a:pt x="1439" y="67"/>
                  </a:lnTo>
                  <a:lnTo>
                    <a:pt x="0" y="67"/>
                  </a:lnTo>
                  <a:lnTo>
                    <a:pt x="0" y="0"/>
                  </a:lnTo>
                </a:path>
              </a:pathLst>
            </a:custGeom>
            <a:noFill/>
            <a:ln w="2" cap="rnd">
              <a:solidFill>
                <a:srgbClr val="000000"/>
              </a:solidFill>
              <a:prstDash val="solid"/>
              <a:round/>
              <a:headEnd/>
              <a:tailEnd/>
            </a:ln>
          </p:spPr>
          <p:txBody>
            <a:bodyPr/>
            <a:lstStyle/>
            <a:p>
              <a:endParaRPr lang="en-US"/>
            </a:p>
          </p:txBody>
        </p:sp>
        <p:sp>
          <p:nvSpPr>
            <p:cNvPr id="10407" name="Freeform 161"/>
            <p:cNvSpPr>
              <a:spLocks/>
            </p:cNvSpPr>
            <p:nvPr/>
          </p:nvSpPr>
          <p:spPr bwMode="auto">
            <a:xfrm>
              <a:off x="4392613" y="4252913"/>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408" name="Freeform 162"/>
            <p:cNvSpPr>
              <a:spLocks/>
            </p:cNvSpPr>
            <p:nvPr/>
          </p:nvSpPr>
          <p:spPr bwMode="auto">
            <a:xfrm>
              <a:off x="2200275" y="4429125"/>
              <a:ext cx="2251075" cy="293688"/>
            </a:xfrm>
            <a:custGeom>
              <a:avLst/>
              <a:gdLst>
                <a:gd name="T0" fmla="*/ 0 w 1418"/>
                <a:gd name="T1" fmla="*/ 466230538 h 185"/>
                <a:gd name="T2" fmla="*/ 0 w 1418"/>
                <a:gd name="T3" fmla="*/ 168851544 h 185"/>
                <a:gd name="T4" fmla="*/ 2147483647 w 1418"/>
                <a:gd name="T5" fmla="*/ 168851544 h 185"/>
                <a:gd name="T6" fmla="*/ 2147483647 w 1418"/>
                <a:gd name="T7" fmla="*/ 0 h 185"/>
                <a:gd name="T8" fmla="*/ 0 60000 65536"/>
                <a:gd name="T9" fmla="*/ 0 60000 65536"/>
                <a:gd name="T10" fmla="*/ 0 60000 65536"/>
                <a:gd name="T11" fmla="*/ 0 60000 65536"/>
                <a:gd name="T12" fmla="*/ 0 w 1418"/>
                <a:gd name="T13" fmla="*/ 0 h 185"/>
                <a:gd name="T14" fmla="*/ 1418 w 1418"/>
                <a:gd name="T15" fmla="*/ 185 h 185"/>
              </a:gdLst>
              <a:ahLst/>
              <a:cxnLst>
                <a:cxn ang="T8">
                  <a:pos x="T0" y="T1"/>
                </a:cxn>
                <a:cxn ang="T9">
                  <a:pos x="T2" y="T3"/>
                </a:cxn>
                <a:cxn ang="T10">
                  <a:pos x="T4" y="T5"/>
                </a:cxn>
                <a:cxn ang="T11">
                  <a:pos x="T6" y="T7"/>
                </a:cxn>
              </a:cxnLst>
              <a:rect l="T12" t="T13" r="T14" b="T15"/>
              <a:pathLst>
                <a:path w="1418" h="185">
                  <a:moveTo>
                    <a:pt x="0" y="185"/>
                  </a:moveTo>
                  <a:lnTo>
                    <a:pt x="0" y="67"/>
                  </a:lnTo>
                  <a:lnTo>
                    <a:pt x="1418" y="67"/>
                  </a:lnTo>
                  <a:lnTo>
                    <a:pt x="1418" y="0"/>
                  </a:lnTo>
                </a:path>
              </a:pathLst>
            </a:custGeom>
            <a:noFill/>
            <a:ln w="2" cap="rnd">
              <a:solidFill>
                <a:srgbClr val="000000"/>
              </a:solidFill>
              <a:prstDash val="solid"/>
              <a:round/>
              <a:headEnd/>
              <a:tailEnd/>
            </a:ln>
          </p:spPr>
          <p:txBody>
            <a:bodyPr/>
            <a:lstStyle/>
            <a:p>
              <a:endParaRPr lang="en-US"/>
            </a:p>
          </p:txBody>
        </p:sp>
        <p:sp>
          <p:nvSpPr>
            <p:cNvPr id="10409" name="Freeform 163"/>
            <p:cNvSpPr>
              <a:spLocks/>
            </p:cNvSpPr>
            <p:nvPr/>
          </p:nvSpPr>
          <p:spPr bwMode="auto">
            <a:xfrm>
              <a:off x="4392613" y="4252913"/>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410" name="Freeform 164"/>
            <p:cNvSpPr>
              <a:spLocks/>
            </p:cNvSpPr>
            <p:nvPr/>
          </p:nvSpPr>
          <p:spPr bwMode="auto">
            <a:xfrm>
              <a:off x="5086350" y="55356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close/>
                </a:path>
              </a:pathLst>
            </a:custGeom>
            <a:noFill/>
            <a:ln w="2" cap="rnd">
              <a:solidFill>
                <a:srgbClr val="000000"/>
              </a:solidFill>
              <a:prstDash val="solid"/>
              <a:round/>
              <a:headEnd/>
              <a:tailEnd/>
            </a:ln>
          </p:spPr>
          <p:txBody>
            <a:bodyPr/>
            <a:lstStyle/>
            <a:p>
              <a:endParaRPr lang="en-US"/>
            </a:p>
          </p:txBody>
        </p:sp>
        <p:sp>
          <p:nvSpPr>
            <p:cNvPr id="10411" name="Freeform 165"/>
            <p:cNvSpPr>
              <a:spLocks/>
            </p:cNvSpPr>
            <p:nvPr/>
          </p:nvSpPr>
          <p:spPr bwMode="auto">
            <a:xfrm>
              <a:off x="3817938" y="603726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412" name="Freeform 166"/>
            <p:cNvSpPr>
              <a:spLocks/>
            </p:cNvSpPr>
            <p:nvPr/>
          </p:nvSpPr>
          <p:spPr bwMode="auto">
            <a:xfrm>
              <a:off x="3817938" y="603726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413" name="Freeform 167"/>
            <p:cNvSpPr>
              <a:spLocks/>
            </p:cNvSpPr>
            <p:nvPr/>
          </p:nvSpPr>
          <p:spPr bwMode="auto">
            <a:xfrm>
              <a:off x="3817938" y="6037263"/>
              <a:ext cx="1268412" cy="0"/>
            </a:xfrm>
            <a:custGeom>
              <a:avLst/>
              <a:gdLst>
                <a:gd name="T0" fmla="*/ 2013605022 w 799"/>
                <a:gd name="T1" fmla="*/ 0 w 799"/>
                <a:gd name="T2" fmla="*/ 2013605022 w 799"/>
                <a:gd name="T3" fmla="*/ 0 60000 65536"/>
                <a:gd name="T4" fmla="*/ 0 60000 65536"/>
                <a:gd name="T5" fmla="*/ 0 60000 65536"/>
                <a:gd name="T6" fmla="*/ 0 w 799"/>
                <a:gd name="T7" fmla="*/ 799 w 799"/>
              </a:gdLst>
              <a:ahLst/>
              <a:cxnLst>
                <a:cxn ang="T3">
                  <a:pos x="T0" y="0"/>
                </a:cxn>
                <a:cxn ang="T4">
                  <a:pos x="T1" y="0"/>
                </a:cxn>
                <a:cxn ang="T5">
                  <a:pos x="T2" y="0"/>
                </a:cxn>
              </a:cxnLst>
              <a:rect l="T6" t="0" r="T7" b="0"/>
              <a:pathLst>
                <a:path w="799">
                  <a:moveTo>
                    <a:pt x="799" y="0"/>
                  </a:moveTo>
                  <a:lnTo>
                    <a:pt x="0" y="0"/>
                  </a:lnTo>
                  <a:lnTo>
                    <a:pt x="799" y="0"/>
                  </a:lnTo>
                  <a:close/>
                </a:path>
              </a:pathLst>
            </a:custGeom>
            <a:noFill/>
            <a:ln w="2" cap="rnd">
              <a:solidFill>
                <a:srgbClr val="000000"/>
              </a:solidFill>
              <a:prstDash val="solid"/>
              <a:round/>
              <a:headEnd/>
              <a:tailEnd/>
            </a:ln>
          </p:spPr>
          <p:txBody>
            <a:bodyPr/>
            <a:lstStyle/>
            <a:p>
              <a:endParaRPr lang="en-US"/>
            </a:p>
          </p:txBody>
        </p:sp>
        <p:sp>
          <p:nvSpPr>
            <p:cNvPr id="10414" name="Freeform 168"/>
            <p:cNvSpPr>
              <a:spLocks noEditPoints="1"/>
            </p:cNvSpPr>
            <p:nvPr/>
          </p:nvSpPr>
          <p:spPr bwMode="auto">
            <a:xfrm>
              <a:off x="3817938" y="5535613"/>
              <a:ext cx="1268412" cy="501650"/>
            </a:xfrm>
            <a:custGeom>
              <a:avLst/>
              <a:gdLst>
                <a:gd name="T0" fmla="*/ 2013605022 w 799"/>
                <a:gd name="T1" fmla="*/ 796369266 h 316"/>
                <a:gd name="T2" fmla="*/ 2013605022 w 799"/>
                <a:gd name="T3" fmla="*/ 0 h 316"/>
                <a:gd name="T4" fmla="*/ 0 w 799"/>
                <a:gd name="T5" fmla="*/ 0 h 316"/>
                <a:gd name="T6" fmla="*/ 0 w 799"/>
                <a:gd name="T7" fmla="*/ 796369266 h 316"/>
                <a:gd name="T8" fmla="*/ 2013605022 w 799"/>
                <a:gd name="T9" fmla="*/ 796369266 h 316"/>
                <a:gd name="T10" fmla="*/ 0 w 799"/>
                <a:gd name="T11" fmla="*/ 796369266 h 316"/>
                <a:gd name="T12" fmla="*/ 0 w 799"/>
                <a:gd name="T13" fmla="*/ 0 h 316"/>
                <a:gd name="T14" fmla="*/ 0 w 799"/>
                <a:gd name="T15" fmla="*/ 796369266 h 316"/>
                <a:gd name="T16" fmla="*/ 2013605022 w 799"/>
                <a:gd name="T17" fmla="*/ 796369266 h 316"/>
                <a:gd name="T18" fmla="*/ 2013605022 w 799"/>
                <a:gd name="T19" fmla="*/ 0 h 316"/>
                <a:gd name="T20" fmla="*/ 2013605022 w 799"/>
                <a:gd name="T21" fmla="*/ 796369266 h 3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9"/>
                <a:gd name="T34" fmla="*/ 0 h 316"/>
                <a:gd name="T35" fmla="*/ 799 w 799"/>
                <a:gd name="T36" fmla="*/ 316 h 31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9" h="316">
                  <a:moveTo>
                    <a:pt x="799" y="316"/>
                  </a:moveTo>
                  <a:lnTo>
                    <a:pt x="799" y="0"/>
                  </a:lnTo>
                  <a:lnTo>
                    <a:pt x="0" y="0"/>
                  </a:lnTo>
                  <a:lnTo>
                    <a:pt x="0" y="316"/>
                  </a:lnTo>
                  <a:lnTo>
                    <a:pt x="799" y="316"/>
                  </a:lnTo>
                  <a:close/>
                  <a:moveTo>
                    <a:pt x="0" y="316"/>
                  </a:moveTo>
                  <a:lnTo>
                    <a:pt x="0" y="0"/>
                  </a:lnTo>
                  <a:lnTo>
                    <a:pt x="0" y="316"/>
                  </a:lnTo>
                  <a:close/>
                  <a:moveTo>
                    <a:pt x="799" y="316"/>
                  </a:moveTo>
                  <a:lnTo>
                    <a:pt x="799" y="0"/>
                  </a:lnTo>
                  <a:lnTo>
                    <a:pt x="799" y="316"/>
                  </a:lnTo>
                  <a:close/>
                </a:path>
              </a:pathLst>
            </a:custGeom>
            <a:solidFill>
              <a:srgbClr val="C4D6A0"/>
            </a:solidFill>
            <a:ln w="9525">
              <a:noFill/>
              <a:round/>
              <a:headEnd/>
              <a:tailEnd/>
            </a:ln>
          </p:spPr>
          <p:txBody>
            <a:bodyPr/>
            <a:lstStyle/>
            <a:p>
              <a:endParaRPr lang="en-US"/>
            </a:p>
          </p:txBody>
        </p:sp>
        <p:sp>
          <p:nvSpPr>
            <p:cNvPr id="10415" name="Rectangle 169"/>
            <p:cNvSpPr>
              <a:spLocks noChangeArrowheads="1"/>
            </p:cNvSpPr>
            <p:nvPr/>
          </p:nvSpPr>
          <p:spPr bwMode="auto">
            <a:xfrm>
              <a:off x="3817938" y="5535613"/>
              <a:ext cx="1268412" cy="501650"/>
            </a:xfrm>
            <a:prstGeom prst="rect">
              <a:avLst/>
            </a:prstGeom>
            <a:noFill/>
            <a:ln w="2" cap="rnd">
              <a:solidFill>
                <a:srgbClr val="000000"/>
              </a:solidFill>
              <a:round/>
              <a:headEnd/>
              <a:tailEnd/>
            </a:ln>
          </p:spPr>
          <p:txBody>
            <a:bodyPr/>
            <a:lstStyle/>
            <a:p>
              <a:endParaRPr lang="en-US"/>
            </a:p>
          </p:txBody>
        </p:sp>
        <p:sp>
          <p:nvSpPr>
            <p:cNvPr id="10416" name="Freeform 170"/>
            <p:cNvSpPr>
              <a:spLocks/>
            </p:cNvSpPr>
            <p:nvPr/>
          </p:nvSpPr>
          <p:spPr bwMode="auto">
            <a:xfrm>
              <a:off x="3817938" y="55356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417" name="Freeform 171"/>
            <p:cNvSpPr>
              <a:spLocks/>
            </p:cNvSpPr>
            <p:nvPr/>
          </p:nvSpPr>
          <p:spPr bwMode="auto">
            <a:xfrm>
              <a:off x="5086350" y="5535613"/>
              <a:ext cx="0" cy="501650"/>
            </a:xfrm>
            <a:custGeom>
              <a:avLst/>
              <a:gdLst>
                <a:gd name="T0" fmla="*/ 796369266 h 316"/>
                <a:gd name="T1" fmla="*/ 0 h 316"/>
                <a:gd name="T2" fmla="*/ 796369266 h 316"/>
                <a:gd name="T3" fmla="*/ 0 60000 65536"/>
                <a:gd name="T4" fmla="*/ 0 60000 65536"/>
                <a:gd name="T5" fmla="*/ 0 60000 65536"/>
                <a:gd name="T6" fmla="*/ 0 h 316"/>
                <a:gd name="T7" fmla="*/ 316 h 316"/>
              </a:gdLst>
              <a:ahLst/>
              <a:cxnLst>
                <a:cxn ang="T3">
                  <a:pos x="0" y="T0"/>
                </a:cxn>
                <a:cxn ang="T4">
                  <a:pos x="0" y="T1"/>
                </a:cxn>
                <a:cxn ang="T5">
                  <a:pos x="0" y="T2"/>
                </a:cxn>
              </a:cxnLst>
              <a:rect l="0" t="T6" r="0" b="T7"/>
              <a:pathLst>
                <a:path h="316">
                  <a:moveTo>
                    <a:pt x="0" y="316"/>
                  </a:moveTo>
                  <a:lnTo>
                    <a:pt x="0" y="0"/>
                  </a:lnTo>
                  <a:lnTo>
                    <a:pt x="0" y="316"/>
                  </a:lnTo>
                </a:path>
              </a:pathLst>
            </a:custGeom>
            <a:noFill/>
            <a:ln w="2" cap="rnd">
              <a:solidFill>
                <a:srgbClr val="000000"/>
              </a:solidFill>
              <a:prstDash val="solid"/>
              <a:round/>
              <a:headEnd/>
              <a:tailEnd/>
            </a:ln>
          </p:spPr>
          <p:txBody>
            <a:bodyPr/>
            <a:lstStyle/>
            <a:p>
              <a:endParaRPr lang="en-US"/>
            </a:p>
          </p:txBody>
        </p:sp>
        <p:sp>
          <p:nvSpPr>
            <p:cNvPr id="10418" name="Rectangle 172"/>
            <p:cNvSpPr>
              <a:spLocks noChangeArrowheads="1"/>
            </p:cNvSpPr>
            <p:nvPr/>
          </p:nvSpPr>
          <p:spPr bwMode="auto">
            <a:xfrm>
              <a:off x="4103688" y="5645150"/>
              <a:ext cx="803275" cy="146050"/>
            </a:xfrm>
            <a:prstGeom prst="rect">
              <a:avLst/>
            </a:prstGeom>
            <a:noFill/>
            <a:ln w="9525">
              <a:noFill/>
              <a:miter lim="800000"/>
              <a:headEnd/>
              <a:tailEnd/>
            </a:ln>
          </p:spPr>
          <p:txBody>
            <a:bodyPr wrap="none" lIns="0" tIns="0" rIns="0" bIns="0">
              <a:spAutoFit/>
            </a:bodyPr>
            <a:lstStyle/>
            <a:p>
              <a:r>
                <a:rPr lang="en-US" sz="900" b="0">
                  <a:solidFill>
                    <a:srgbClr val="000000"/>
                  </a:solidFill>
                </a:rPr>
                <a:t>Requirements </a:t>
              </a:r>
              <a:endParaRPr lang="en-US" sz="1800" b="0"/>
            </a:p>
          </p:txBody>
        </p:sp>
        <p:sp>
          <p:nvSpPr>
            <p:cNvPr id="10419" name="Rectangle 173"/>
            <p:cNvSpPr>
              <a:spLocks noChangeArrowheads="1"/>
            </p:cNvSpPr>
            <p:nvPr/>
          </p:nvSpPr>
          <p:spPr bwMode="auto">
            <a:xfrm>
              <a:off x="4062413" y="5780088"/>
              <a:ext cx="528637" cy="146050"/>
            </a:xfrm>
            <a:prstGeom prst="rect">
              <a:avLst/>
            </a:prstGeom>
            <a:noFill/>
            <a:ln w="9525">
              <a:noFill/>
              <a:miter lim="800000"/>
              <a:headEnd/>
              <a:tailEnd/>
            </a:ln>
          </p:spPr>
          <p:txBody>
            <a:bodyPr wrap="none" lIns="0" tIns="0" rIns="0" bIns="0">
              <a:spAutoFit/>
            </a:bodyPr>
            <a:lstStyle/>
            <a:p>
              <a:r>
                <a:rPr lang="en-US" sz="900" b="0">
                  <a:solidFill>
                    <a:srgbClr val="000000"/>
                  </a:solidFill>
                </a:rPr>
                <a:t>Diagram </a:t>
              </a:r>
              <a:endParaRPr lang="en-US" sz="1800" b="0"/>
            </a:p>
          </p:txBody>
        </p:sp>
        <p:sp>
          <p:nvSpPr>
            <p:cNvPr id="10420" name="Rectangle 174"/>
            <p:cNvSpPr>
              <a:spLocks noChangeArrowheads="1"/>
            </p:cNvSpPr>
            <p:nvPr/>
          </p:nvSpPr>
          <p:spPr bwMode="auto">
            <a:xfrm>
              <a:off x="4516438" y="5780088"/>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421" name="Rectangle 175"/>
            <p:cNvSpPr>
              <a:spLocks noChangeArrowheads="1"/>
            </p:cNvSpPr>
            <p:nvPr/>
          </p:nvSpPr>
          <p:spPr bwMode="auto">
            <a:xfrm>
              <a:off x="4545012" y="5784215"/>
              <a:ext cx="306388" cy="166687"/>
            </a:xfrm>
            <a:prstGeom prst="rect">
              <a:avLst/>
            </a:prstGeom>
            <a:noFill/>
            <a:ln w="9525">
              <a:noFill/>
              <a:miter lim="800000"/>
              <a:headEnd/>
              <a:tailEnd/>
            </a:ln>
          </p:spPr>
          <p:txBody>
            <a:bodyPr wrap="none" lIns="0" tIns="0" rIns="0" bIns="0">
              <a:spAutoFit/>
            </a:bodyPr>
            <a:lstStyle/>
            <a:p>
              <a:r>
                <a:rPr lang="en-US" sz="900" dirty="0">
                  <a:solidFill>
                    <a:srgbClr val="000000"/>
                  </a:solidFill>
                </a:rPr>
                <a:t>REQ</a:t>
              </a:r>
              <a:endParaRPr lang="en-US" sz="1800" b="0" dirty="0"/>
            </a:p>
          </p:txBody>
        </p:sp>
        <p:sp>
          <p:nvSpPr>
            <p:cNvPr id="10422" name="Rectangle 176"/>
            <p:cNvSpPr>
              <a:spLocks noChangeArrowheads="1"/>
            </p:cNvSpPr>
            <p:nvPr/>
          </p:nvSpPr>
          <p:spPr bwMode="auto">
            <a:xfrm>
              <a:off x="4802188" y="5780088"/>
              <a:ext cx="95250" cy="166687"/>
            </a:xfrm>
            <a:prstGeom prst="rect">
              <a:avLst/>
            </a:prstGeom>
            <a:noFill/>
            <a:ln w="9525">
              <a:noFill/>
              <a:miter lim="800000"/>
              <a:headEnd/>
              <a:tailEnd/>
            </a:ln>
          </p:spPr>
          <p:txBody>
            <a:bodyPr wrap="none" lIns="0" tIns="0" rIns="0" bIns="0">
              <a:spAutoFit/>
            </a:bodyPr>
            <a:lstStyle/>
            <a:p>
              <a:r>
                <a:rPr lang="en-US" sz="900">
                  <a:solidFill>
                    <a:srgbClr val="000000"/>
                  </a:solidFill>
                </a:rPr>
                <a:t>]</a:t>
              </a:r>
              <a:endParaRPr lang="en-US" sz="1800" b="0"/>
            </a:p>
          </p:txBody>
        </p:sp>
        <p:sp>
          <p:nvSpPr>
            <p:cNvPr id="10424" name="Freeform 178"/>
            <p:cNvSpPr>
              <a:spLocks/>
            </p:cNvSpPr>
            <p:nvPr/>
          </p:nvSpPr>
          <p:spPr bwMode="auto">
            <a:xfrm>
              <a:off x="4387533" y="5224463"/>
              <a:ext cx="117475" cy="176212"/>
            </a:xfrm>
            <a:custGeom>
              <a:avLst/>
              <a:gdLst>
                <a:gd name="T0" fmla="*/ 186491535 w 74"/>
                <a:gd name="T1" fmla="*/ 279737366 h 111"/>
                <a:gd name="T2" fmla="*/ 93246561 w 74"/>
                <a:gd name="T3" fmla="*/ 0 h 111"/>
                <a:gd name="T4" fmla="*/ 0 w 74"/>
                <a:gd name="T5" fmla="*/ 279737366 h 111"/>
                <a:gd name="T6" fmla="*/ 186491535 w 74"/>
                <a:gd name="T7" fmla="*/ 279737366 h 111"/>
                <a:gd name="T8" fmla="*/ 0 60000 65536"/>
                <a:gd name="T9" fmla="*/ 0 60000 65536"/>
                <a:gd name="T10" fmla="*/ 0 60000 65536"/>
                <a:gd name="T11" fmla="*/ 0 60000 65536"/>
                <a:gd name="T12" fmla="*/ 0 w 74"/>
                <a:gd name="T13" fmla="*/ 0 h 111"/>
                <a:gd name="T14" fmla="*/ 74 w 74"/>
                <a:gd name="T15" fmla="*/ 111 h 111"/>
              </a:gdLst>
              <a:ahLst/>
              <a:cxnLst>
                <a:cxn ang="T8">
                  <a:pos x="T0" y="T1"/>
                </a:cxn>
                <a:cxn ang="T9">
                  <a:pos x="T2" y="T3"/>
                </a:cxn>
                <a:cxn ang="T10">
                  <a:pos x="T4" y="T5"/>
                </a:cxn>
                <a:cxn ang="T11">
                  <a:pos x="T6" y="T7"/>
                </a:cxn>
              </a:cxnLst>
              <a:rect l="T12" t="T13" r="T14" b="T15"/>
              <a:pathLst>
                <a:path w="74" h="111">
                  <a:moveTo>
                    <a:pt x="74" y="111"/>
                  </a:moveTo>
                  <a:lnTo>
                    <a:pt x="37" y="0"/>
                  </a:lnTo>
                  <a:lnTo>
                    <a:pt x="0" y="111"/>
                  </a:lnTo>
                  <a:lnTo>
                    <a:pt x="74" y="111"/>
                  </a:lnTo>
                  <a:close/>
                </a:path>
              </a:pathLst>
            </a:custGeom>
            <a:noFill/>
            <a:ln w="2" cap="rnd">
              <a:solidFill>
                <a:srgbClr val="000000"/>
              </a:solidFill>
              <a:prstDash val="solid"/>
              <a:round/>
              <a:headEnd/>
              <a:tailEnd/>
            </a:ln>
          </p:spPr>
          <p:txBody>
            <a:bodyPr/>
            <a:lstStyle/>
            <a:p>
              <a:endParaRPr lang="en-US"/>
            </a:p>
          </p:txBody>
        </p:sp>
        <p:sp>
          <p:nvSpPr>
            <p:cNvPr id="10425" name="Flowchart: Connector 198"/>
            <p:cNvSpPr>
              <a:spLocks noChangeArrowheads="1"/>
            </p:cNvSpPr>
            <p:nvPr/>
          </p:nvSpPr>
          <p:spPr bwMode="auto">
            <a:xfrm>
              <a:off x="43544" y="6277430"/>
              <a:ext cx="1021080" cy="497841"/>
            </a:xfrm>
            <a:prstGeom prst="flowChartConnector">
              <a:avLst/>
            </a:prstGeom>
            <a:solidFill>
              <a:schemeClr val="bg1"/>
            </a:solidFill>
            <a:ln w="15875" algn="ctr">
              <a:solidFill>
                <a:schemeClr val="tx1"/>
              </a:solidFill>
              <a:round/>
              <a:headEnd/>
              <a:tailEnd/>
            </a:ln>
          </p:spPr>
          <p:txBody>
            <a:bodyPr lIns="0" tIns="0" rIns="0" bIns="0" anchor="ctr" anchorCtr="0"/>
            <a:lstStyle/>
            <a:p>
              <a:r>
                <a:rPr lang="en-US" dirty="0">
                  <a:solidFill>
                    <a:srgbClr val="FF0000"/>
                  </a:solidFill>
                </a:rPr>
                <a:t>View </a:t>
              </a:r>
              <a:r>
                <a:rPr lang="en-US" dirty="0" smtClean="0">
                  <a:solidFill>
                    <a:srgbClr val="FF0000"/>
                  </a:solidFill>
                </a:rPr>
                <a:t>(OV, SV) Containers</a:t>
              </a:r>
              <a:endParaRPr lang="en-US" sz="600" dirty="0">
                <a:solidFill>
                  <a:srgbClr val="FF0000"/>
                </a:solidFill>
              </a:endParaRPr>
            </a:p>
          </p:txBody>
        </p:sp>
        <p:sp>
          <p:nvSpPr>
            <p:cNvPr id="10426" name="Flowchart: Connector 190"/>
            <p:cNvSpPr>
              <a:spLocks noChangeArrowheads="1"/>
            </p:cNvSpPr>
            <p:nvPr/>
          </p:nvSpPr>
          <p:spPr bwMode="auto">
            <a:xfrm>
              <a:off x="3679031" y="6245543"/>
              <a:ext cx="647700" cy="425450"/>
            </a:xfrm>
            <a:prstGeom prst="flowChartConnector">
              <a:avLst/>
            </a:prstGeom>
            <a:solidFill>
              <a:schemeClr val="bg1"/>
            </a:solidFill>
            <a:ln w="15875" algn="ctr">
              <a:solidFill>
                <a:schemeClr val="tx1"/>
              </a:solidFill>
              <a:round/>
              <a:headEnd/>
              <a:tailEnd/>
            </a:ln>
          </p:spPr>
          <p:txBody>
            <a:bodyPr lIns="0" tIns="0" rIns="0" bIns="0" anchor="ctr" anchorCtr="0"/>
            <a:lstStyle/>
            <a:p>
              <a:r>
                <a:rPr lang="en-US" sz="900" dirty="0" smtClean="0">
                  <a:solidFill>
                    <a:srgbClr val="FF0000"/>
                  </a:solidFill>
                </a:rPr>
                <a:t>SV-7 [1]</a:t>
              </a:r>
              <a:endParaRPr lang="en-US" sz="600" dirty="0">
                <a:solidFill>
                  <a:srgbClr val="FF0000"/>
                </a:solidFill>
              </a:endParaRPr>
            </a:p>
          </p:txBody>
        </p:sp>
        <p:sp>
          <p:nvSpPr>
            <p:cNvPr id="10255" name="Flowchart: Connector 24"/>
            <p:cNvSpPr>
              <a:spLocks noChangeArrowheads="1"/>
            </p:cNvSpPr>
            <p:nvPr/>
          </p:nvSpPr>
          <p:spPr bwMode="auto">
            <a:xfrm>
              <a:off x="4530568" y="6284823"/>
              <a:ext cx="854234" cy="425132"/>
            </a:xfrm>
            <a:prstGeom prst="flowChartConnector">
              <a:avLst/>
            </a:prstGeom>
            <a:solidFill>
              <a:schemeClr val="bg1"/>
            </a:solidFill>
            <a:ln w="15875" algn="ctr">
              <a:solidFill>
                <a:schemeClr val="tx1"/>
              </a:solidFill>
              <a:round/>
              <a:headEnd/>
              <a:tailEnd/>
            </a:ln>
          </p:spPr>
          <p:txBody>
            <a:bodyPr lIns="0" tIns="0" rIns="0" bIns="0" anchor="ctr" anchorCtr="0"/>
            <a:lstStyle/>
            <a:p>
              <a:r>
                <a:rPr lang="en-US" dirty="0">
                  <a:solidFill>
                    <a:srgbClr val="FF0000"/>
                  </a:solidFill>
                </a:rPr>
                <a:t>OV-</a:t>
              </a:r>
              <a:r>
                <a:rPr lang="en-US" dirty="0" err="1">
                  <a:solidFill>
                    <a:srgbClr val="FF0000"/>
                  </a:solidFill>
                </a:rPr>
                <a:t>6b</a:t>
              </a:r>
              <a:r>
                <a:rPr lang="en-US" dirty="0">
                  <a:solidFill>
                    <a:srgbClr val="FF0000"/>
                  </a:solidFill>
                </a:rPr>
                <a:t/>
              </a:r>
              <a:br>
                <a:rPr lang="en-US" dirty="0">
                  <a:solidFill>
                    <a:srgbClr val="FF0000"/>
                  </a:solidFill>
                </a:rPr>
              </a:br>
              <a:r>
                <a:rPr lang="en-US" dirty="0" smtClean="0">
                  <a:solidFill>
                    <a:srgbClr val="FF0000"/>
                  </a:solidFill>
                </a:rPr>
                <a:t>SV-</a:t>
              </a:r>
              <a:r>
                <a:rPr lang="en-US" dirty="0" err="1" smtClean="0">
                  <a:solidFill>
                    <a:srgbClr val="FF0000"/>
                  </a:solidFill>
                </a:rPr>
                <a:t>10b</a:t>
              </a:r>
              <a:r>
                <a:rPr lang="en-US" dirty="0" smtClean="0">
                  <a:solidFill>
                    <a:srgbClr val="FF0000"/>
                  </a:solidFill>
                </a:rPr>
                <a:t> [3</a:t>
              </a:r>
              <a:r>
                <a:rPr lang="en-US" dirty="0" smtClean="0">
                  <a:solidFill>
                    <a:srgbClr val="C00000"/>
                  </a:solidFill>
                </a:rPr>
                <a:t>]</a:t>
              </a:r>
              <a:endParaRPr lang="en-US" sz="600" dirty="0">
                <a:solidFill>
                  <a:srgbClr val="C00000"/>
                </a:solidFill>
              </a:endParaRPr>
            </a:p>
          </p:txBody>
        </p:sp>
        <p:cxnSp>
          <p:nvCxnSpPr>
            <p:cNvPr id="10" name="Straight Connector 9"/>
            <p:cNvCxnSpPr>
              <a:endCxn id="10415" idx="0"/>
            </p:cNvCxnSpPr>
            <p:nvPr/>
          </p:nvCxnSpPr>
          <p:spPr bwMode="auto">
            <a:xfrm>
              <a:off x="4451350" y="5400675"/>
              <a:ext cx="794" cy="13493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4" name="TextBox 23"/>
            <p:cNvSpPr txBox="1"/>
            <p:nvPr/>
          </p:nvSpPr>
          <p:spPr>
            <a:xfrm>
              <a:off x="2621418" y="3658046"/>
              <a:ext cx="816249" cy="584775"/>
            </a:xfrm>
            <a:prstGeom prst="rect">
              <a:avLst/>
            </a:prstGeom>
            <a:noFill/>
          </p:spPr>
          <p:txBody>
            <a:bodyPr wrap="none" rtlCol="0">
              <a:spAutoFit/>
            </a:bodyPr>
            <a:lstStyle/>
            <a:p>
              <a:r>
                <a:rPr lang="en-US" dirty="0">
                  <a:solidFill>
                    <a:srgbClr val="FF0000"/>
                  </a:solidFill>
                </a:rPr>
                <a:t>OV-1, DIVs</a:t>
              </a:r>
              <a:br>
                <a:rPr lang="en-US" dirty="0">
                  <a:solidFill>
                    <a:srgbClr val="FF0000"/>
                  </a:solidFill>
                </a:rPr>
              </a:br>
              <a:r>
                <a:rPr lang="en-US" dirty="0">
                  <a:solidFill>
                    <a:srgbClr val="FF0000"/>
                  </a:solidFill>
                </a:rPr>
                <a:t>OV-2,  4, </a:t>
              </a:r>
              <a:r>
                <a:rPr lang="en-US" dirty="0" err="1">
                  <a:solidFill>
                    <a:srgbClr val="FF0000"/>
                  </a:solidFill>
                </a:rPr>
                <a:t>5a</a:t>
              </a:r>
              <a:endParaRPr lang="en-US" dirty="0">
                <a:solidFill>
                  <a:srgbClr val="FF0000"/>
                </a:solidFill>
              </a:endParaRPr>
            </a:p>
            <a:p>
              <a:r>
                <a:rPr lang="en-US" dirty="0">
                  <a:solidFill>
                    <a:srgbClr val="FF0000"/>
                  </a:solidFill>
                </a:rPr>
                <a:t>SV-1, </a:t>
              </a:r>
              <a:r>
                <a:rPr lang="en-US" dirty="0" smtClean="0">
                  <a:solidFill>
                    <a:srgbClr val="FF0000"/>
                  </a:solidFill>
                </a:rPr>
                <a:t>2, CVs</a:t>
              </a:r>
              <a:r>
                <a:rPr lang="en-US" dirty="0">
                  <a:solidFill>
                    <a:srgbClr val="FF0000"/>
                  </a:solidFill>
                </a:rPr>
                <a:t>,</a:t>
              </a:r>
            </a:p>
            <a:p>
              <a:r>
                <a:rPr lang="en-US" dirty="0">
                  <a:solidFill>
                    <a:srgbClr val="FF0000"/>
                  </a:solidFill>
                </a:rPr>
                <a:t>SOV-1,2 [15</a:t>
              </a:r>
              <a:r>
                <a:rPr lang="en-US" dirty="0" smtClean="0">
                  <a:solidFill>
                    <a:srgbClr val="FF0000"/>
                  </a:solidFill>
                </a:rPr>
                <a:t>]</a:t>
              </a:r>
              <a:endParaRPr lang="en-US" dirty="0">
                <a:solidFill>
                  <a:srgbClr val="FF0000"/>
                </a:solidFill>
              </a:endParaRPr>
            </a:p>
          </p:txBody>
        </p:sp>
      </p:grpSp>
      <p:sp>
        <p:nvSpPr>
          <p:cNvPr id="190"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7</a:t>
            </a:fld>
            <a:endParaRPr lang="en-US" sz="1800" b="0" dirty="0">
              <a:latin typeface="+mn-lt"/>
              <a:cs typeface="+mn-cs"/>
            </a:endParaRPr>
          </a:p>
        </p:txBody>
      </p:sp>
    </p:spTree>
    <p:extLst>
      <p:ext uri="{BB962C8B-B14F-4D97-AF65-F5344CB8AC3E}">
        <p14:creationId xmlns:p14="http://schemas.microsoft.com/office/powerpoint/2010/main" xmlns="" val="142099855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DoDAF</a:t>
            </a:r>
            <a:r>
              <a:rPr lang="en-US" dirty="0" smtClean="0"/>
              <a:t> Data Elements</a:t>
            </a:r>
            <a:endParaRPr lang="en-US" dirty="0"/>
          </a:p>
        </p:txBody>
      </p:sp>
      <p:sp>
        <p:nvSpPr>
          <p:cNvPr id="6" name="Content Placeholder 5"/>
          <p:cNvSpPr>
            <a:spLocks noGrp="1"/>
          </p:cNvSpPr>
          <p:nvPr>
            <p:ph idx="1"/>
          </p:nvPr>
        </p:nvSpPr>
        <p:spPr>
          <a:xfrm>
            <a:off x="326571" y="1184336"/>
            <a:ext cx="8571073" cy="3420279"/>
          </a:xfrm>
        </p:spPr>
        <p:txBody>
          <a:bodyPr/>
          <a:lstStyle/>
          <a:p>
            <a:r>
              <a:rPr lang="en-US" b="0" dirty="0" smtClean="0"/>
              <a:t>DoDAF </a:t>
            </a:r>
            <a:r>
              <a:rPr lang="en-US" b="0" dirty="0" err="1" smtClean="0"/>
              <a:t>MetaModel</a:t>
            </a:r>
            <a:r>
              <a:rPr lang="en-US" b="0" dirty="0" smtClean="0"/>
              <a:t> (DM2) defines </a:t>
            </a:r>
            <a:r>
              <a:rPr lang="en-US" b="0" dirty="0" err="1" smtClean="0"/>
              <a:t>DoDAF</a:t>
            </a:r>
            <a:r>
              <a:rPr lang="en-US" b="0" dirty="0" smtClean="0"/>
              <a:t> data elements </a:t>
            </a:r>
            <a:r>
              <a:rPr lang="en-US" b="0" dirty="0"/>
              <a:t>and </a:t>
            </a:r>
            <a:r>
              <a:rPr lang="en-US" b="0" dirty="0" smtClean="0"/>
              <a:t>the relationships among them</a:t>
            </a:r>
          </a:p>
          <a:p>
            <a:r>
              <a:rPr lang="en-US" b="0" dirty="0"/>
              <a:t>The </a:t>
            </a:r>
            <a:r>
              <a:rPr lang="en-US" b="0" i="1" dirty="0">
                <a:solidFill>
                  <a:srgbClr val="FF0000"/>
                </a:solidFill>
              </a:rPr>
              <a:t>U</a:t>
            </a:r>
            <a:r>
              <a:rPr lang="en-US" b="0" dirty="0"/>
              <a:t>nified </a:t>
            </a:r>
            <a:r>
              <a:rPr lang="en-US" b="0" i="1" dirty="0">
                <a:solidFill>
                  <a:srgbClr val="FF0000"/>
                </a:solidFill>
              </a:rPr>
              <a:t>P</a:t>
            </a:r>
            <a:r>
              <a:rPr lang="en-US" b="0" dirty="0"/>
              <a:t>rofile for </a:t>
            </a:r>
            <a:r>
              <a:rPr lang="en-US" b="0" i="1" dirty="0" err="1">
                <a:solidFill>
                  <a:srgbClr val="FF0000"/>
                </a:solidFill>
              </a:rPr>
              <a:t>D</a:t>
            </a:r>
            <a:r>
              <a:rPr lang="en-US" b="0" dirty="0" err="1"/>
              <a:t>oDAF</a:t>
            </a:r>
            <a:r>
              <a:rPr lang="en-US" b="0" dirty="0"/>
              <a:t>/</a:t>
            </a:r>
            <a:r>
              <a:rPr lang="en-US" b="0" i="1" dirty="0">
                <a:solidFill>
                  <a:srgbClr val="FF0000"/>
                </a:solidFill>
              </a:rPr>
              <a:t>M</a:t>
            </a:r>
            <a:r>
              <a:rPr lang="en-US" b="0" dirty="0"/>
              <a:t>ODAF (UPDM</a:t>
            </a:r>
            <a:r>
              <a:rPr lang="en-US" b="0" dirty="0" smtClean="0"/>
              <a:t>) is a </a:t>
            </a:r>
            <a:r>
              <a:rPr lang="en-US" b="0" dirty="0" err="1" smtClean="0"/>
              <a:t>SysML</a:t>
            </a:r>
            <a:r>
              <a:rPr lang="en-US" b="0" dirty="0" smtClean="0"/>
              <a:t> profile that makes it possible to develop </a:t>
            </a:r>
            <a:r>
              <a:rPr lang="en-US" b="0" dirty="0" err="1" smtClean="0"/>
              <a:t>SysML</a:t>
            </a:r>
            <a:r>
              <a:rPr lang="en-US" b="0" dirty="0" smtClean="0"/>
              <a:t> models using </a:t>
            </a:r>
            <a:r>
              <a:rPr lang="en-US" b="0" dirty="0" err="1" smtClean="0"/>
              <a:t>DoDAF</a:t>
            </a:r>
            <a:r>
              <a:rPr lang="en-US" b="0" dirty="0" smtClean="0"/>
              <a:t> or MODAF terminology</a:t>
            </a:r>
          </a:p>
          <a:p>
            <a:pPr lvl="1"/>
            <a:r>
              <a:rPr lang="en-US" b="0" dirty="0" smtClean="0"/>
              <a:t>UPDM Domain </a:t>
            </a:r>
            <a:r>
              <a:rPr lang="en-US" b="0" dirty="0"/>
              <a:t>Metamodel (DMM) defines UPDM elements and </a:t>
            </a:r>
            <a:r>
              <a:rPr lang="en-US" b="0" dirty="0" smtClean="0"/>
              <a:t>the relationships among them</a:t>
            </a:r>
          </a:p>
          <a:p>
            <a:pPr lvl="1"/>
            <a:r>
              <a:rPr lang="en-US" b="0" dirty="0" smtClean="0"/>
              <a:t>UPDM includes an element by element mapping between DM2 and the UPDM DMM</a:t>
            </a:r>
            <a:r>
              <a:rPr lang="en-US" dirty="0" smtClean="0">
                <a:solidFill>
                  <a:srgbClr val="FF0000"/>
                </a:solidFill>
              </a:rPr>
              <a:t> </a:t>
            </a:r>
            <a:r>
              <a:rPr lang="en-US" dirty="0">
                <a:solidFill>
                  <a:srgbClr val="FF0000"/>
                </a:solidFill>
              </a:rPr>
              <a:t>*</a:t>
            </a:r>
            <a:endParaRPr lang="en-US"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721828631"/>
              </p:ext>
            </p:extLst>
          </p:nvPr>
        </p:nvGraphicFramePr>
        <p:xfrm>
          <a:off x="3470109" y="4341685"/>
          <a:ext cx="4419599" cy="2247900"/>
        </p:xfrm>
        <a:graphic>
          <a:graphicData uri="http://schemas.openxmlformats.org/drawingml/2006/table">
            <a:tbl>
              <a:tblPr>
                <a:tableStyleId>{5C22544A-7EE6-4342-B048-85BDC9FD1C3A}</a:tableStyleId>
              </a:tblPr>
              <a:tblGrid>
                <a:gridCol w="2024741"/>
                <a:gridCol w="2394858"/>
              </a:tblGrid>
              <a:tr h="224790">
                <a:tc>
                  <a:txBody>
                    <a:bodyPr/>
                    <a:lstStyle/>
                    <a:p>
                      <a:pPr marL="0" marR="0">
                        <a:spcBef>
                          <a:spcPts val="0"/>
                        </a:spcBef>
                        <a:spcAft>
                          <a:spcPts val="0"/>
                        </a:spcAft>
                      </a:pPr>
                      <a:r>
                        <a:rPr lang="en-GB" sz="900" dirty="0" err="1">
                          <a:effectLst/>
                        </a:rPr>
                        <a:t>DoDAF</a:t>
                      </a:r>
                      <a:r>
                        <a:rPr lang="en-GB" sz="900" dirty="0">
                          <a:effectLst/>
                        </a:rPr>
                        <a:t>-DM2 Term</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GB" sz="900" dirty="0">
                          <a:effectLst/>
                        </a:rPr>
                        <a:t>UPDM Profile element</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224790">
                <a:tc>
                  <a:txBody>
                    <a:bodyPr/>
                    <a:lstStyle/>
                    <a:p>
                      <a:pPr marL="0" marR="0">
                        <a:spcBef>
                          <a:spcPts val="0"/>
                        </a:spcBef>
                        <a:spcAft>
                          <a:spcPts val="0"/>
                        </a:spcAft>
                      </a:pPr>
                      <a:r>
                        <a:rPr lang="en-GB" sz="900" dirty="0">
                          <a:effectLst/>
                        </a:rPr>
                        <a:t>a</a:t>
                      </a:r>
                      <a:r>
                        <a:rPr lang="en-GB" sz="900" dirty="0" smtClean="0">
                          <a:effectLst/>
                        </a:rPr>
                        <a:t>ctivity</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a:effectLst/>
                        </a:rPr>
                        <a:t>a</a:t>
                      </a:r>
                      <a:r>
                        <a:rPr lang="en-GB" sz="900" dirty="0" smtClean="0">
                          <a:effectLst/>
                        </a:rPr>
                        <a:t>ctivity</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4790">
                <a:tc>
                  <a:txBody>
                    <a:bodyPr/>
                    <a:lstStyle/>
                    <a:p>
                      <a:pPr marL="0" marR="0">
                        <a:spcBef>
                          <a:spcPts val="0"/>
                        </a:spcBef>
                        <a:spcAft>
                          <a:spcPts val="0"/>
                        </a:spcAft>
                      </a:pPr>
                      <a:r>
                        <a:rPr lang="en-GB" sz="900" dirty="0" err="1">
                          <a:effectLst/>
                        </a:rPr>
                        <a:t>a</a:t>
                      </a:r>
                      <a:r>
                        <a:rPr lang="en-GB" sz="900" dirty="0" err="1" smtClean="0">
                          <a:effectLst/>
                        </a:rPr>
                        <a:t>ctivityPartOfCapability</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err="1" smtClean="0">
                          <a:effectLst/>
                        </a:rPr>
                        <a:t>ActivityPartOfCapability</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4790">
                <a:tc>
                  <a:txBody>
                    <a:bodyPr/>
                    <a:lstStyle/>
                    <a:p>
                      <a:pPr marL="0" marR="0">
                        <a:spcBef>
                          <a:spcPts val="0"/>
                        </a:spcBef>
                        <a:spcAft>
                          <a:spcPts val="0"/>
                        </a:spcAft>
                      </a:pPr>
                      <a:r>
                        <a:rPr lang="en-GB" sz="900" dirty="0" err="1">
                          <a:effectLst/>
                        </a:rPr>
                        <a:t>activityPartOfProjectType</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err="1" smtClean="0">
                          <a:effectLst/>
                        </a:rPr>
                        <a:t>ActivityPartOfProject</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4790">
                <a:tc>
                  <a:txBody>
                    <a:bodyPr/>
                    <a:lstStyle/>
                    <a:p>
                      <a:pPr marL="0" marR="0">
                        <a:spcBef>
                          <a:spcPts val="0"/>
                        </a:spcBef>
                        <a:spcAft>
                          <a:spcPts val="0"/>
                        </a:spcAft>
                      </a:pPr>
                      <a:r>
                        <a:rPr lang="en-GB" sz="900" dirty="0" err="1">
                          <a:effectLst/>
                        </a:rPr>
                        <a:t>activityPerformableUnderCondition</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err="1">
                          <a:effectLst/>
                        </a:rPr>
                        <a:t>activityPerformableUnderCondition</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4790">
                <a:tc>
                  <a:txBody>
                    <a:bodyPr/>
                    <a:lstStyle/>
                    <a:p>
                      <a:pPr marL="0" marR="0">
                        <a:spcBef>
                          <a:spcPts val="0"/>
                        </a:spcBef>
                        <a:spcAft>
                          <a:spcPts val="0"/>
                        </a:spcAft>
                      </a:pPr>
                      <a:r>
                        <a:rPr lang="en-GB" sz="900">
                          <a:effectLst/>
                        </a:rPr>
                        <a:t>instance of a Measure</a:t>
                      </a:r>
                      <a:endParaRPr lang="en-US" sz="120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err="1" smtClean="0">
                          <a:effectLst/>
                        </a:rPr>
                        <a:t>ActualMeasurement</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4790">
                <a:tc>
                  <a:txBody>
                    <a:bodyPr/>
                    <a:lstStyle/>
                    <a:p>
                      <a:pPr marL="0" marR="0">
                        <a:spcBef>
                          <a:spcPts val="0"/>
                        </a:spcBef>
                        <a:spcAft>
                          <a:spcPts val="0"/>
                        </a:spcAft>
                      </a:pPr>
                      <a:r>
                        <a:rPr lang="en-GB" sz="900">
                          <a:effectLst/>
                        </a:rPr>
                        <a:t>Organization</a:t>
                      </a:r>
                      <a:endParaRPr lang="en-US" sz="120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err="1">
                          <a:effectLst/>
                        </a:rPr>
                        <a:t>ActualOrganization</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4790">
                <a:tc>
                  <a:txBody>
                    <a:bodyPr/>
                    <a:lstStyle/>
                    <a:p>
                      <a:pPr marL="0" marR="0">
                        <a:spcBef>
                          <a:spcPts val="0"/>
                        </a:spcBef>
                        <a:spcAft>
                          <a:spcPts val="0"/>
                        </a:spcAft>
                      </a:pPr>
                      <a:r>
                        <a:rPr lang="en-GB" sz="900">
                          <a:effectLst/>
                        </a:rPr>
                        <a:t>portPartOfPerformer</a:t>
                      </a:r>
                      <a:endParaRPr lang="en-US" sz="120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a:effectLst/>
                        </a:rPr>
                        <a:t>Implicit in </a:t>
                      </a:r>
                      <a:r>
                        <a:rPr lang="en-GB" sz="900" dirty="0" err="1">
                          <a:effectLst/>
                        </a:rPr>
                        <a:t>SysML</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9580">
                <a:tc>
                  <a:txBody>
                    <a:bodyPr/>
                    <a:lstStyle/>
                    <a:p>
                      <a:pPr marL="0" marR="0">
                        <a:spcBef>
                          <a:spcPts val="0"/>
                        </a:spcBef>
                        <a:spcAft>
                          <a:spcPts val="0"/>
                        </a:spcAft>
                      </a:pPr>
                      <a:r>
                        <a:rPr lang="en-GB" sz="900">
                          <a:effectLst/>
                        </a:rPr>
                        <a:t>activityConsumesResource</a:t>
                      </a:r>
                      <a:endParaRPr lang="en-US" sz="120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GB" sz="900" dirty="0">
                          <a:effectLst/>
                        </a:rPr>
                        <a:t>Conveyed tag on System and </a:t>
                      </a:r>
                      <a:r>
                        <a:rPr lang="en-GB" sz="900" dirty="0" err="1">
                          <a:effectLst/>
                        </a:rPr>
                        <a:t>FunctionEdges</a:t>
                      </a:r>
                      <a:r>
                        <a:rPr lang="en-GB" sz="900" dirty="0">
                          <a:effectLst/>
                        </a:rPr>
                        <a:t>, implicit through direction</a:t>
                      </a:r>
                      <a:endParaRPr lang="en-US" sz="1200" dirty="0">
                        <a:effectLst/>
                        <a:latin typeface="Cambria"/>
                        <a:ea typeface="Cambri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Box 6"/>
          <p:cNvSpPr txBox="1"/>
          <p:nvPr/>
        </p:nvSpPr>
        <p:spPr>
          <a:xfrm>
            <a:off x="1517879" y="4809728"/>
            <a:ext cx="1790700" cy="923330"/>
          </a:xfrm>
          <a:prstGeom prst="rect">
            <a:avLst/>
          </a:prstGeom>
          <a:noFill/>
        </p:spPr>
        <p:txBody>
          <a:bodyPr wrap="square" rtlCol="0">
            <a:spAutoFit/>
          </a:bodyPr>
          <a:lstStyle/>
          <a:p>
            <a:r>
              <a:rPr lang="en-US" sz="1800" dirty="0" smtClean="0">
                <a:solidFill>
                  <a:srgbClr val="FF0000"/>
                </a:solidFill>
              </a:rPr>
              <a:t>*Sample Mapping from UPDM Spec</a:t>
            </a:r>
            <a:endParaRPr lang="en-US" sz="1800" dirty="0">
              <a:solidFill>
                <a:srgbClr val="FF0000"/>
              </a:solidFill>
            </a:endParaRPr>
          </a:p>
        </p:txBody>
      </p:sp>
      <p:sp>
        <p:nvSpPr>
          <p:cNvPr id="8"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8</a:t>
            </a:fld>
            <a:endParaRPr lang="en-US" sz="1800" b="0" dirty="0">
              <a:latin typeface="+mn-lt"/>
              <a:cs typeface="+mn-cs"/>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45"/>
          <p:cNvSpPr>
            <a:spLocks noGrp="1" noChangeArrowheads="1"/>
          </p:cNvSpPr>
          <p:nvPr>
            <p:ph type="title"/>
          </p:nvPr>
        </p:nvSpPr>
        <p:spPr>
          <a:xfrm>
            <a:off x="1468192" y="0"/>
            <a:ext cx="7604978" cy="1143000"/>
          </a:xfrm>
        </p:spPr>
        <p:txBody>
          <a:bodyPr/>
          <a:lstStyle/>
          <a:p>
            <a:pPr>
              <a:defRPr/>
            </a:pPr>
            <a:r>
              <a:rPr lang="en-US" sz="3200" dirty="0" smtClean="0">
                <a:effectLst>
                  <a:outerShdw blurRad="38100" dist="38100" dir="2700000" algn="tl">
                    <a:srgbClr val="000000">
                      <a:alpha val="43137"/>
                    </a:srgbClr>
                  </a:outerShdw>
                </a:effectLst>
              </a:rPr>
              <a:t>DISA’s Transition to MBSE</a:t>
            </a:r>
          </a:p>
        </p:txBody>
      </p:sp>
      <p:sp>
        <p:nvSpPr>
          <p:cNvPr id="15363" name="Rectangle 49"/>
          <p:cNvSpPr>
            <a:spLocks noGrp="1" noChangeArrowheads="1"/>
          </p:cNvSpPr>
          <p:nvPr>
            <p:ph idx="1"/>
          </p:nvPr>
        </p:nvSpPr>
        <p:spPr>
          <a:xfrm>
            <a:off x="658813" y="1174750"/>
            <a:ext cx="7772400" cy="5424488"/>
          </a:xfrm>
        </p:spPr>
        <p:txBody>
          <a:bodyPr/>
          <a:lstStyle/>
          <a:p>
            <a:pPr>
              <a:lnSpc>
                <a:spcPct val="90000"/>
              </a:lnSpc>
              <a:spcBef>
                <a:spcPct val="0"/>
              </a:spcBef>
              <a:spcAft>
                <a:spcPts val="900"/>
              </a:spcAft>
            </a:pPr>
            <a:r>
              <a:rPr lang="en-US" b="0" dirty="0" smtClean="0">
                <a:cs typeface="Arial" pitchFamily="34" charset="0"/>
              </a:rPr>
              <a:t>Actions to date</a:t>
            </a:r>
          </a:p>
          <a:p>
            <a:pPr lvl="1">
              <a:lnSpc>
                <a:spcPct val="90000"/>
              </a:lnSpc>
              <a:spcBef>
                <a:spcPct val="0"/>
              </a:spcBef>
              <a:spcAft>
                <a:spcPts val="900"/>
              </a:spcAft>
            </a:pPr>
            <a:r>
              <a:rPr lang="en-US" b="0" dirty="0" smtClean="0">
                <a:cs typeface="Arial" pitchFamily="34" charset="0"/>
              </a:rPr>
              <a:t>Trained the Enterprise Engineering staff on MBSE/</a:t>
            </a:r>
            <a:r>
              <a:rPr lang="en-US" b="0" dirty="0" err="1" smtClean="0">
                <a:cs typeface="Arial" pitchFamily="34" charset="0"/>
              </a:rPr>
              <a:t>SysML</a:t>
            </a:r>
            <a:endParaRPr lang="en-US" b="0" dirty="0" smtClean="0">
              <a:cs typeface="Arial" pitchFamily="34" charset="0"/>
            </a:endParaRPr>
          </a:p>
          <a:p>
            <a:pPr lvl="1">
              <a:lnSpc>
                <a:spcPct val="90000"/>
              </a:lnSpc>
              <a:spcBef>
                <a:spcPct val="0"/>
              </a:spcBef>
              <a:spcAft>
                <a:spcPts val="900"/>
              </a:spcAft>
            </a:pPr>
            <a:r>
              <a:rPr lang="en-US" b="0" dirty="0" smtClean="0">
                <a:cs typeface="Arial" pitchFamily="34" charset="0"/>
              </a:rPr>
              <a:t>Updating our internal systems engineering processes</a:t>
            </a:r>
          </a:p>
          <a:p>
            <a:pPr lvl="1">
              <a:lnSpc>
                <a:spcPct val="90000"/>
              </a:lnSpc>
              <a:spcBef>
                <a:spcPct val="0"/>
              </a:spcBef>
              <a:spcAft>
                <a:spcPts val="900"/>
              </a:spcAft>
            </a:pPr>
            <a:r>
              <a:rPr lang="en-US" b="0" dirty="0" smtClean="0">
                <a:cs typeface="Arial" pitchFamily="34" charset="0"/>
              </a:rPr>
              <a:t>Developing a common data structure so that models representing individual capabilities can be integrated</a:t>
            </a:r>
          </a:p>
          <a:p>
            <a:pPr lvl="1">
              <a:lnSpc>
                <a:spcPct val="90000"/>
              </a:lnSpc>
              <a:spcBef>
                <a:spcPct val="0"/>
              </a:spcBef>
              <a:spcAft>
                <a:spcPts val="900"/>
              </a:spcAft>
            </a:pPr>
            <a:r>
              <a:rPr lang="en-US" b="0" dirty="0" smtClean="0">
                <a:cs typeface="Arial" pitchFamily="34" charset="0"/>
              </a:rPr>
              <a:t>Developed a standard template for documenting DISA capabilities</a:t>
            </a:r>
          </a:p>
          <a:p>
            <a:pPr lvl="1">
              <a:lnSpc>
                <a:spcPct val="90000"/>
              </a:lnSpc>
              <a:spcBef>
                <a:spcPct val="0"/>
              </a:spcBef>
              <a:spcAft>
                <a:spcPts val="900"/>
              </a:spcAft>
            </a:pPr>
            <a:r>
              <a:rPr lang="en-US" b="0" dirty="0" smtClean="0">
                <a:cs typeface="Arial" pitchFamily="34" charset="0"/>
              </a:rPr>
              <a:t>Completed initial set of pilot projects to produce models &amp; </a:t>
            </a:r>
            <a:r>
              <a:rPr lang="en-US" b="0" dirty="0" err="1" smtClean="0">
                <a:cs typeface="Arial" pitchFamily="34" charset="0"/>
              </a:rPr>
              <a:t>SysML</a:t>
            </a:r>
            <a:r>
              <a:rPr lang="en-US" b="0" dirty="0" smtClean="0">
                <a:cs typeface="Arial" pitchFamily="34" charset="0"/>
              </a:rPr>
              <a:t> artifacts for the 2012 version of the GIG Convergence Master Plan (GCMP)</a:t>
            </a:r>
          </a:p>
          <a:p>
            <a:pPr>
              <a:lnSpc>
                <a:spcPct val="90000"/>
              </a:lnSpc>
              <a:spcBef>
                <a:spcPct val="0"/>
              </a:spcBef>
              <a:spcAft>
                <a:spcPts val="900"/>
              </a:spcAft>
            </a:pPr>
            <a:r>
              <a:rPr lang="en-US" b="0" dirty="0" smtClean="0">
                <a:cs typeface="Arial" pitchFamily="34" charset="0"/>
              </a:rPr>
              <a:t>Planned actions</a:t>
            </a:r>
          </a:p>
          <a:p>
            <a:pPr lvl="1">
              <a:lnSpc>
                <a:spcPct val="90000"/>
              </a:lnSpc>
              <a:spcBef>
                <a:spcPct val="0"/>
              </a:spcBef>
              <a:spcAft>
                <a:spcPts val="900"/>
              </a:spcAft>
            </a:pPr>
            <a:r>
              <a:rPr lang="en-US" b="0" dirty="0" smtClean="0">
                <a:cs typeface="Arial" pitchFamily="34" charset="0"/>
              </a:rPr>
              <a:t>Transition remaining DISA programs &amp; projects</a:t>
            </a:r>
          </a:p>
          <a:p>
            <a:pPr lvl="1">
              <a:lnSpc>
                <a:spcPct val="90000"/>
              </a:lnSpc>
              <a:spcBef>
                <a:spcPct val="0"/>
              </a:spcBef>
              <a:spcAft>
                <a:spcPts val="900"/>
              </a:spcAft>
            </a:pPr>
            <a:r>
              <a:rPr lang="en-US" b="0" dirty="0" smtClean="0">
                <a:cs typeface="Arial" pitchFamily="34" charset="0"/>
              </a:rPr>
              <a:t>Update future versions of the GCMP with </a:t>
            </a:r>
            <a:r>
              <a:rPr lang="en-US" b="0" dirty="0" err="1" smtClean="0">
                <a:cs typeface="Arial" pitchFamily="34" charset="0"/>
              </a:rPr>
              <a:t>SysML</a:t>
            </a:r>
            <a:r>
              <a:rPr lang="en-US" b="0" dirty="0" smtClean="0">
                <a:cs typeface="Arial" pitchFamily="34" charset="0"/>
              </a:rPr>
              <a:t> artifacts</a:t>
            </a:r>
          </a:p>
          <a:p>
            <a:pPr lvl="1">
              <a:lnSpc>
                <a:spcPct val="90000"/>
              </a:lnSpc>
              <a:spcBef>
                <a:spcPct val="0"/>
              </a:spcBef>
              <a:spcAft>
                <a:spcPts val="900"/>
              </a:spcAft>
            </a:pPr>
            <a:r>
              <a:rPr lang="en-US" b="0" dirty="0" smtClean="0">
                <a:cs typeface="Arial" pitchFamily="34" charset="0"/>
              </a:rPr>
              <a:t>Continue training DISA &amp; DoD personnel</a:t>
            </a:r>
          </a:p>
          <a:p>
            <a:pPr lvl="1">
              <a:lnSpc>
                <a:spcPct val="90000"/>
              </a:lnSpc>
              <a:spcBef>
                <a:spcPct val="0"/>
              </a:spcBef>
              <a:spcAft>
                <a:spcPts val="900"/>
              </a:spcAft>
            </a:pPr>
            <a:r>
              <a:rPr lang="en-US" b="0" dirty="0" smtClean="0">
                <a:cs typeface="Arial" pitchFamily="34" charset="0"/>
              </a:rPr>
              <a:t>Develop all new capabilities using MBSE</a:t>
            </a:r>
            <a:endParaRPr lang="en-US" sz="2400" b="0" dirty="0" smtClean="0">
              <a:cs typeface="Arial" pitchFamily="34" charset="0"/>
            </a:endParaRPr>
          </a:p>
        </p:txBody>
      </p:sp>
      <p:sp>
        <p:nvSpPr>
          <p:cNvPr id="6" name="Slide Number Placeholder 4"/>
          <p:cNvSpPr txBox="1">
            <a:spLocks noGrp="1"/>
          </p:cNvSpPr>
          <p:nvPr/>
        </p:nvSpPr>
        <p:spPr bwMode="auto">
          <a:xfrm>
            <a:off x="8669044" y="6556729"/>
            <a:ext cx="457200" cy="274637"/>
          </a:xfrm>
          <a:prstGeom prst="rect">
            <a:avLst/>
          </a:prstGeom>
          <a:noFill/>
          <a:ln>
            <a:miter lim="800000"/>
            <a:headEnd/>
            <a:tailEnd/>
          </a:ln>
        </p:spPr>
        <p:txBody>
          <a:bodyPr lIns="0" tIns="0" rIns="0" bIns="0" anchor="ctr" anchorCtr="1"/>
          <a:lstStyle/>
          <a:p>
            <a:pPr algn="r">
              <a:defRPr/>
            </a:pPr>
            <a:fld id="{ECED8DB4-85C7-47B9-AEF9-9CA46FAFECB6}" type="slidenum">
              <a:rPr lang="en-US" sz="1800" b="0">
                <a:latin typeface="+mn-lt"/>
                <a:cs typeface="+mn-cs"/>
              </a:rPr>
              <a:pPr algn="r">
                <a:defRPr/>
              </a:pPr>
              <a:t>9</a:t>
            </a:fld>
            <a:endParaRPr lang="en-US" sz="1800" b="0" dirty="0">
              <a:latin typeface="+mn-lt"/>
              <a:cs typeface="+mn-cs"/>
            </a:endParaRP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ISA Standard Template-unclassified">
  <a:themeElements>
    <a:clrScheme name="#DISA Standard Template-unclassifi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A Standard Template-unclassifie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1" u="none" strike="noStrike" cap="none" normalizeH="0" baseline="0" smtClean="0">
            <a:ln>
              <a:noFill/>
            </a:ln>
            <a:solidFill>
              <a:schemeClr val="tx1"/>
            </a:solidFill>
            <a:effectLst/>
            <a:latin typeface="Arial" charset="0"/>
          </a:defRPr>
        </a:defPPr>
      </a:lstStyle>
    </a:lnDef>
  </a:objectDefaults>
  <a:extraClrSchemeLst>
    <a:extraClrScheme>
      <a:clrScheme name="#DISA Standard Template-unclassifie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A Standard Template-unclassifi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A Standard Template-unclassifie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A Standard Template-unclassifie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A Standard Template-unclassifie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A Standard Template-unclassifie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A Standard Template-unclassifie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LongProp xmlns="" name="Links"><![CDATA[<?xml version="1.0" encoding="UTF-8"?><Result><NewXML><PWSLinkDataSet xmlns="http://schemas.microsoft.com/office/project/server/webservices/PWSLinkDataSet/" /></NewXML><ProjectUID>00000000-0000-0000-0000-000000000000</ProjectUID><OldXML><PWSLinkDataSet xmlns="http://schemas.microsoft.com/office/project/server/webservices/PWSLinkDataSet/" /></OldXML><ItemType>3</ItemType><PSURL></PSURL></Result>]]></LongProp>
</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531F26D86F144BB30BE0EB40B86921" ma:contentTypeVersion="5" ma:contentTypeDescription="Create a new document." ma:contentTypeScope="" ma:versionID="deaba9c974ddd569bacb5cadeea7b6d9">
  <xsd:schema xmlns:xsd="http://www.w3.org/2001/XMLSchema" xmlns:p="http://schemas.microsoft.com/office/2006/metadata/properties" xmlns:ns2="8b91f4aa-3c35-4f10-bd7a-0b8aac0b6499" targetNamespace="http://schemas.microsoft.com/office/2006/metadata/properties" ma:root="true" ma:fieldsID="1a2c60a27815748b263641ba64b38db6" ns2:_="">
    <xsd:import namespace="8b91f4aa-3c35-4f10-bd7a-0b8aac0b6499"/>
    <xsd:element name="properties">
      <xsd:complexType>
        <xsd:sequence>
          <xsd:element name="documentManagement">
            <xsd:complexType>
              <xsd:all>
                <xsd:element ref="ns2:Task_x0020__x0023_" minOccurs="0"/>
                <xsd:element ref="ns2:State" minOccurs="0"/>
                <xsd:element ref="ns2:Approved_x0020_By" minOccurs="0"/>
                <xsd:element ref="ns2:Approved_x0020_Date" minOccurs="0"/>
              </xsd:all>
            </xsd:complexType>
          </xsd:element>
        </xsd:sequence>
      </xsd:complexType>
    </xsd:element>
  </xsd:schema>
  <xsd:schema xmlns:xsd="http://www.w3.org/2001/XMLSchema" xmlns:dms="http://schemas.microsoft.com/office/2006/documentManagement/types" targetNamespace="8b91f4aa-3c35-4f10-bd7a-0b8aac0b6499" elementFormDefault="qualified">
    <xsd:import namespace="http://schemas.microsoft.com/office/2006/documentManagement/types"/>
    <xsd:element name="Task_x0020__x0023_" ma:index="8" nillable="true" ma:displayName="Task #" ma:internalName="Task_x0020__x0023_">
      <xsd:simpleType>
        <xsd:restriction base="dms:Text">
          <xsd:maxLength value="255"/>
        </xsd:restriction>
      </xsd:simpleType>
    </xsd:element>
    <xsd:element name="State" ma:index="9" nillable="true" ma:displayName="State" ma:default="Delivered" ma:format="Dropdown" ma:internalName="State">
      <xsd:simpleType>
        <xsd:restriction base="dms:Choice">
          <xsd:enumeration value="Delivered"/>
          <xsd:enumeration value="Accepted with Comments"/>
          <xsd:enumeration value="Accepted"/>
          <xsd:enumeration value="Sent Back"/>
        </xsd:restriction>
      </xsd:simpleType>
    </xsd:element>
    <xsd:element name="Approved_x0020_By" ma:index="10" nillable="true" ma:displayName="Approved By" ma:list="UserInfo" ma:internalName="Approved_x0020_By"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pproved_x0020_Date" ma:index="11" nillable="true" ma:displayName="Approved Date" ma:format="DateOnly" ma:internalName="Approved_x0020_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documentManagement>
    <Task_x0020__x0023_ xmlns="8b91f4aa-3c35-4f10-bd7a-0b8aac0b6499">6.3.2.1 - STRAT Plan</Task_x0020__x0023_>
    <Approved_x0020_By xmlns="8b91f4aa-3c35-4f10-bd7a-0b8aac0b6499">
      <UserInfo xmlns="8b91f4aa-3c35-4f10-bd7a-0b8aac0b6499">
        <DisplayName xmlns="8b91f4aa-3c35-4f10-bd7a-0b8aac0b6499"/>
        <AccountId xmlns="8b91f4aa-3c35-4f10-bd7a-0b8aac0b6499">27</AccountId>
        <AccountType xmlns="8b91f4aa-3c35-4f10-bd7a-0b8aac0b6499"/>
      </UserInfo>
    </Approved_x0020_By>
    <State xmlns="8b91f4aa-3c35-4f10-bd7a-0b8aac0b6499">Accepted</State>
    <Approved_x0020_Date xmlns="8b91f4aa-3c35-4f10-bd7a-0b8aac0b6499">2011-01-13T05:00:00+00:00</Approved_x0020_Date>
  </documentManagement>
</p:properties>
</file>

<file path=customXml/itemProps1.xml><?xml version="1.0" encoding="utf-8"?>
<ds:datastoreItem xmlns:ds="http://schemas.openxmlformats.org/officeDocument/2006/customXml" ds:itemID="{41596DF8-F11F-4522-8411-CCE40815F476}">
  <ds:schemaRefs>
    <ds:schemaRef ds:uri="http://schemas.microsoft.com/sharepoint/v3/contenttype/forms"/>
  </ds:schemaRefs>
</ds:datastoreItem>
</file>

<file path=customXml/itemProps2.xml><?xml version="1.0" encoding="utf-8"?>
<ds:datastoreItem xmlns:ds="http://schemas.openxmlformats.org/officeDocument/2006/customXml" ds:itemID="{80C4B18B-C622-44C6-A9B8-F4A74C6FE635}">
  <ds:schemaRefs>
    <ds:schemaRef ds:uri="http://schemas.microsoft.com/office/2006/metadata/longProperties"/>
    <ds:schemaRef ds:uri=""/>
  </ds:schemaRefs>
</ds:datastoreItem>
</file>

<file path=customXml/itemProps3.xml><?xml version="1.0" encoding="utf-8"?>
<ds:datastoreItem xmlns:ds="http://schemas.openxmlformats.org/officeDocument/2006/customXml" ds:itemID="{F523DE6B-F7BE-49C9-9549-BFB32351F8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1f4aa-3c35-4f10-bd7a-0b8aac0b6499"/>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BBD88655-133C-4AD9-9D51-5AB075D7CE46}">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purl.org/dc/terms/"/>
    <ds:schemaRef ds:uri="http://purl.org/dc/dcmitype/"/>
    <ds:schemaRef ds:uri="8b91f4aa-3c35-4f10-bd7a-0b8aac0b649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#DISA Standard Template-unclassified</Template>
  <TotalTime>47971</TotalTime>
  <Words>1401</Words>
  <Application>Microsoft Office PowerPoint</Application>
  <PresentationFormat>On-screen Show (4:3)</PresentationFormat>
  <Paragraphs>220</Paragraphs>
  <Slides>11</Slides>
  <Notes>9</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#DISA Standard Template-unclassified</vt:lpstr>
      <vt:lpstr>Custom Design</vt:lpstr>
      <vt:lpstr>Slide 1</vt:lpstr>
      <vt:lpstr>Overview</vt:lpstr>
      <vt:lpstr>Motivation</vt:lpstr>
      <vt:lpstr>MBSE Overview</vt:lpstr>
      <vt:lpstr>Slide 5</vt:lpstr>
      <vt:lpstr>Systems Modeling Language</vt:lpstr>
      <vt:lpstr>SysML Relationship to DoDAF</vt:lpstr>
      <vt:lpstr>DoDAF Data Elements</vt:lpstr>
      <vt:lpstr>DISA’s Transition to MBSE</vt:lpstr>
      <vt:lpstr>Questions?</vt:lpstr>
      <vt:lpstr>Slide 11</vt:lpstr>
    </vt:vector>
  </TitlesOfParts>
  <Company>Defense Information Systems Agency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Briefing for CTO Office</dc:title>
  <dc:subject>NCW 2004</dc:subject>
  <dc:creator>james.reilly</dc:creator>
  <cp:lastModifiedBy>H Arnold</cp:lastModifiedBy>
  <cp:revision>751</cp:revision>
  <dcterms:created xsi:type="dcterms:W3CDTF">2008-02-20T18:59:49Z</dcterms:created>
  <dcterms:modified xsi:type="dcterms:W3CDTF">2012-01-10T19:10:01Z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Status">
    <vt:lpwstr>Draft</vt:lpwstr>
  </property>
  <property fmtid="{D5CDD505-2E9C-101B-9397-08002B2CF9AE}" pid="4" name="Document Type">
    <vt:lpwstr>Client Deliverables</vt:lpwstr>
  </property>
  <property fmtid="{D5CDD505-2E9C-101B-9397-08002B2CF9AE}" pid="5" name="Subject">
    <vt:lpwstr>NCW 2004</vt:lpwstr>
  </property>
  <property fmtid="{D5CDD505-2E9C-101B-9397-08002B2CF9AE}" pid="6" name="Keywords">
    <vt:lpwstr/>
  </property>
  <property fmtid="{D5CDD505-2E9C-101B-9397-08002B2CF9AE}" pid="7" name="_Author">
    <vt:lpwstr>james.reilly</vt:lpwstr>
  </property>
  <property fmtid="{D5CDD505-2E9C-101B-9397-08002B2CF9AE}" pid="8" name="_Category">
    <vt:lpwstr/>
  </property>
  <property fmtid="{D5CDD505-2E9C-101B-9397-08002B2CF9AE}" pid="9" name="Slides">
    <vt:lpwstr>46</vt:lpwstr>
  </property>
  <property fmtid="{D5CDD505-2E9C-101B-9397-08002B2CF9AE}" pid="10" name="Categories">
    <vt:lpwstr/>
  </property>
  <property fmtid="{D5CDD505-2E9C-101B-9397-08002B2CF9AE}" pid="11" name="Approval Level">
    <vt:lpwstr/>
  </property>
  <property fmtid="{D5CDD505-2E9C-101B-9397-08002B2CF9AE}" pid="12" name="_Comments">
    <vt:lpwstr/>
  </property>
  <property fmtid="{D5CDD505-2E9C-101B-9397-08002B2CF9AE}" pid="13" name="Assigned To">
    <vt:lpwstr/>
  </property>
  <property fmtid="{D5CDD505-2E9C-101B-9397-08002B2CF9AE}" pid="14" name="Links">
    <vt:lpwstr>&lt;?xml version="1.0" encoding="UTF-8"?&gt;&lt;Result&gt;&lt;NewXML&gt;&lt;PWSLinkDataSet xmlns="http://schemas.microsoft.com/office/project/server/webservices/PWSLinkDataSet/" /&gt;&lt;/NewXML&gt;&lt;ProjectUID&gt;00000000-0000-0000-0000-000000000000&lt;/ProjectUID&gt;&lt;OldXML&gt;&lt;PWSLinkDataSet xm</vt:lpwstr>
  </property>
  <property fmtid="{D5CDD505-2E9C-101B-9397-08002B2CF9AE}" pid="15" name="Order">
    <vt:lpwstr>700.000000000000</vt:lpwstr>
  </property>
  <property fmtid="{D5CDD505-2E9C-101B-9397-08002B2CF9AE}" pid="16" name="display_urn:schemas-microsoft-com:office:office#Approved_x0020_By">
    <vt:lpwstr>intelink passport:frances.j.morawski</vt:lpwstr>
  </property>
  <property fmtid="{D5CDD505-2E9C-101B-9397-08002B2CF9AE}" pid="17" name="Document Author">
    <vt:lpwstr>ACCT04\lees9</vt:lpwstr>
  </property>
  <property fmtid="{D5CDD505-2E9C-101B-9397-08002B2CF9AE}" pid="18" name="Document Sensitivity">
    <vt:lpwstr>1</vt:lpwstr>
  </property>
  <property fmtid="{D5CDD505-2E9C-101B-9397-08002B2CF9AE}" pid="19" name="ThirdParty">
    <vt:lpwstr/>
  </property>
  <property fmtid="{D5CDD505-2E9C-101B-9397-08002B2CF9AE}" pid="20" name="OCI Restriction">
    <vt:bool>false</vt:bool>
  </property>
  <property fmtid="{D5CDD505-2E9C-101B-9397-08002B2CF9AE}" pid="21" name="OCI Additional Info">
    <vt:lpwstr/>
  </property>
  <property fmtid="{D5CDD505-2E9C-101B-9397-08002B2CF9AE}" pid="22" name="Allow Header Overwrite">
    <vt:bool>false</vt:bool>
  </property>
  <property fmtid="{D5CDD505-2E9C-101B-9397-08002B2CF9AE}" pid="23" name="Allow Footer Overwrite">
    <vt:bool>false</vt:bool>
  </property>
  <property fmtid="{D5CDD505-2E9C-101B-9397-08002B2CF9AE}" pid="24" name="Multiple Selected">
    <vt:lpwstr>-1</vt:lpwstr>
  </property>
  <property fmtid="{D5CDD505-2E9C-101B-9397-08002B2CF9AE}" pid="25" name="SIPLongWording">
    <vt:lpwstr/>
  </property>
</Properties>
</file>