
<file path=[Content_Types].xml><?xml version="1.0" encoding="utf-8"?>
<Types xmlns="http://schemas.openxmlformats.org/package/2006/content-types"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slideLayouts/slideLayout15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68" r:id="rId2"/>
  </p:sldMasterIdLst>
  <p:notesMasterIdLst>
    <p:notesMasterId r:id="rId13"/>
  </p:notesMasterIdLst>
  <p:handoutMasterIdLst>
    <p:handoutMasterId r:id="rId14"/>
  </p:handoutMasterIdLst>
  <p:sldIdLst>
    <p:sldId id="320" r:id="rId3"/>
    <p:sldId id="319" r:id="rId4"/>
    <p:sldId id="260" r:id="rId5"/>
    <p:sldId id="314" r:id="rId6"/>
    <p:sldId id="315" r:id="rId7"/>
    <p:sldId id="316" r:id="rId8"/>
    <p:sldId id="321" r:id="rId9"/>
    <p:sldId id="317" r:id="rId10"/>
    <p:sldId id="323" r:id="rId11"/>
    <p:sldId id="322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E83F8"/>
    <a:srgbClr val="6F83D7"/>
    <a:srgbClr val="0000FF"/>
    <a:srgbClr val="009900"/>
    <a:srgbClr val="33CC33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7158" autoAdjust="0"/>
  </p:normalViewPr>
  <p:slideViewPr>
    <p:cSldViewPr>
      <p:cViewPr>
        <p:scale>
          <a:sx n="70" d="100"/>
          <a:sy n="70" d="100"/>
        </p:scale>
        <p:origin x="-1080" y="24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137A5AB-0C3E-4986-ABAD-3689F6EE4A81}" type="datetimeFigureOut">
              <a:rPr lang="en-US" smtClean="0"/>
              <a:pPr/>
              <a:t>1/10/2012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EF32CFE-7D44-45FB-BCE3-0653EB582D0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96BC1F1-C705-4305-BCF1-F0FA6D039DAF}" type="datetimeFigureOut">
              <a:rPr lang="en-US" smtClean="0"/>
              <a:pPr/>
              <a:t>1/10/2012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95B4810-6B05-41EE-ADD5-C86318A7E7E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980743440"/>
      </p:ext>
    </p:extLst>
  </p:cSld>
  <p:clrMap bg1="lt1" tx1="dk1" bg2="lt2" tx2="dk2" accent1="accent1" accent2="accent2" accent3="accent3" accent4="accent4" accent5="accent5" accent6="accent6" hlink="hlink" folHlink="folHlink"/>
  <p:hf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EA510C3-62CB-4F83-824E-24C675009A99}" type="slidenum">
              <a:rPr lang="en-US">
                <a:solidFill>
                  <a:prstClr val="black"/>
                </a:solidFill>
              </a:rPr>
              <a:pPr>
                <a:defRPr/>
              </a:pPr>
              <a:t>3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522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2228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z="1600" b="0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112425" lvl="1"/>
            <a:endParaRPr lang="en-US" sz="800"/>
          </a:p>
          <a:p>
            <a:pPr marL="112425" lvl="1"/>
            <a:endParaRPr lang="en-US" sz="800"/>
          </a:p>
          <a:p>
            <a:pPr marL="112425" lvl="1"/>
            <a:endParaRPr lang="en-US" sz="800"/>
          </a:p>
          <a:p>
            <a:pPr marL="112425" lvl="1"/>
            <a:endParaRPr lang="en-US" sz="800"/>
          </a:p>
          <a:p>
            <a:pPr marL="112425" lvl="1"/>
            <a:endParaRPr lang="en-US" sz="800"/>
          </a:p>
          <a:p>
            <a:endParaRPr lang="en-US" sz="1000"/>
          </a:p>
          <a:p>
            <a:endParaRPr lang="en-US" smtClean="0"/>
          </a:p>
        </p:txBody>
      </p:sp>
      <p:sp>
        <p:nvSpPr>
          <p:cNvPr id="47108" name="Rectangle 3"/>
          <p:cNvSpPr>
            <a:spLocks noChangeArrowheads="1"/>
          </p:cNvSpPr>
          <p:nvPr/>
        </p:nvSpPr>
        <p:spPr bwMode="auto">
          <a:xfrm>
            <a:off x="1064173" y="4493712"/>
            <a:ext cx="5028370" cy="41163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1" tIns="45710" rIns="91421" bIns="45710"/>
          <a:lstStyle/>
          <a:p>
            <a:pPr eaLnBrk="0" hangingPunct="0">
              <a:lnSpc>
                <a:spcPct val="80000"/>
              </a:lnSpc>
              <a:spcBef>
                <a:spcPct val="30000"/>
              </a:spcBef>
            </a:pPr>
            <a:endParaRPr lang="en-US" sz="100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900" dirty="0" smtClean="0">
                <a:ea typeface="MS PGothic" pitchFamily="34" charset="-128"/>
              </a:rPr>
              <a:t>Current</a:t>
            </a:r>
            <a:r>
              <a:rPr lang="en-US" sz="900" baseline="0" dirty="0" smtClean="0">
                <a:ea typeface="MS PGothic" pitchFamily="34" charset="-128"/>
              </a:rPr>
              <a:t> PIV-I issuers cross certified with the Federal Bridge:</a:t>
            </a:r>
          </a:p>
          <a:p>
            <a:pPr eaLnBrk="1" hangingPunct="1">
              <a:spcBef>
                <a:spcPct val="0"/>
              </a:spcBef>
            </a:pPr>
            <a:endParaRPr lang="en-US" sz="1000" dirty="0" smtClean="0">
              <a:ea typeface="MS PGothic" pitchFamily="34" charset="-128"/>
            </a:endParaRPr>
          </a:p>
          <a:p>
            <a:r>
              <a:rPr lang="en-US" sz="1000" b="1" dirty="0" smtClean="0">
                <a:effectLst/>
              </a:rPr>
              <a:t>Approved PIV-I Providers:</a:t>
            </a:r>
            <a:r>
              <a:rPr lang="en-US" sz="1000" dirty="0" smtClean="0">
                <a:effectLst/>
              </a:rPr>
              <a:t> </a:t>
            </a:r>
          </a:p>
          <a:p>
            <a:r>
              <a:rPr lang="en-US" sz="1000" dirty="0" smtClean="0">
                <a:effectLst/>
              </a:rPr>
              <a:t>VeriSign, Inc. (A Symantec Company)</a:t>
            </a:r>
            <a:br>
              <a:rPr lang="en-US" sz="1000" dirty="0" smtClean="0">
                <a:effectLst/>
              </a:rPr>
            </a:br>
            <a:r>
              <a:rPr lang="en-US" sz="1000" dirty="0" smtClean="0">
                <a:effectLst/>
              </a:rPr>
              <a:t>VeriSign Non-Federal SSP PKI in conjunction with the Intercede </a:t>
            </a:r>
            <a:r>
              <a:rPr lang="en-US" sz="1000" dirty="0" err="1" smtClean="0">
                <a:effectLst/>
              </a:rPr>
              <a:t>MyID</a:t>
            </a:r>
            <a:r>
              <a:rPr lang="en-US" sz="1000" dirty="0" smtClean="0">
                <a:effectLst/>
              </a:rPr>
              <a:t> CMS (version MyID8 SR1 and </a:t>
            </a:r>
            <a:r>
              <a:rPr lang="en-US" sz="1000" dirty="0" err="1" smtClean="0">
                <a:effectLst/>
              </a:rPr>
              <a:t>MyID</a:t>
            </a:r>
            <a:r>
              <a:rPr lang="en-US" sz="1000" dirty="0" smtClean="0">
                <a:effectLst/>
              </a:rPr>
              <a:t> 9)</a:t>
            </a:r>
            <a:br>
              <a:rPr lang="en-US" sz="1000" dirty="0" smtClean="0">
                <a:effectLst/>
              </a:rPr>
            </a:br>
            <a:r>
              <a:rPr lang="en-US" sz="1000" dirty="0" smtClean="0">
                <a:effectLst/>
              </a:rPr>
              <a:t>For more information contact:</a:t>
            </a:r>
            <a:br>
              <a:rPr lang="en-US" sz="1000" dirty="0" smtClean="0">
                <a:effectLst/>
              </a:rPr>
            </a:br>
            <a:r>
              <a:rPr lang="en-US" sz="1000" dirty="0" smtClean="0">
                <a:effectLst/>
              </a:rPr>
              <a:t>Nick </a:t>
            </a:r>
            <a:r>
              <a:rPr lang="en-US" sz="1000" dirty="0" err="1" smtClean="0">
                <a:effectLst/>
              </a:rPr>
              <a:t>Piazzola</a:t>
            </a:r>
            <a:r>
              <a:rPr lang="en-US" sz="1000" dirty="0" smtClean="0">
                <a:effectLst/>
              </a:rPr>
              <a:t> (Senior Director, Government Authentication Solutions) at 443-604-4069 or via email at "nick_piazzola@symantec.com" </a:t>
            </a:r>
            <a:br>
              <a:rPr lang="en-US" sz="1000" dirty="0" smtClean="0">
                <a:effectLst/>
              </a:rPr>
            </a:br>
            <a:r>
              <a:rPr lang="en-US" sz="1000" dirty="0" smtClean="0">
                <a:effectLst/>
              </a:rPr>
              <a:t>  </a:t>
            </a:r>
          </a:p>
          <a:p>
            <a:r>
              <a:rPr lang="en-US" sz="1000" dirty="0" smtClean="0">
                <a:effectLst/>
              </a:rPr>
              <a:t>Verizon Business</a:t>
            </a:r>
            <a:br>
              <a:rPr lang="en-US" sz="1000" dirty="0" smtClean="0">
                <a:effectLst/>
              </a:rPr>
            </a:br>
            <a:r>
              <a:rPr lang="en-US" sz="1000" dirty="0" smtClean="0">
                <a:effectLst/>
              </a:rPr>
              <a:t>For more information contact:</a:t>
            </a:r>
            <a:br>
              <a:rPr lang="en-US" sz="1000" dirty="0" smtClean="0">
                <a:effectLst/>
              </a:rPr>
            </a:br>
            <a:r>
              <a:rPr lang="en-US" sz="1000" dirty="0" smtClean="0">
                <a:effectLst/>
              </a:rPr>
              <a:t>Deborah Blanchard (Sr. Product Manager, Public Sector) at 410-871-0836 or via email at "deborah.blanchard@verizonbusiness.com" </a:t>
            </a:r>
            <a:br>
              <a:rPr lang="en-US" sz="1000" dirty="0" smtClean="0">
                <a:effectLst/>
              </a:rPr>
            </a:br>
            <a:r>
              <a:rPr lang="en-US" sz="1000" dirty="0" smtClean="0">
                <a:effectLst/>
              </a:rPr>
              <a:t>  </a:t>
            </a:r>
          </a:p>
          <a:p>
            <a:r>
              <a:rPr lang="en-US" sz="1000" dirty="0" smtClean="0">
                <a:effectLst/>
              </a:rPr>
              <a:t>Entrust</a:t>
            </a:r>
            <a:br>
              <a:rPr lang="en-US" sz="1000" dirty="0" smtClean="0">
                <a:effectLst/>
              </a:rPr>
            </a:br>
            <a:r>
              <a:rPr lang="en-US" sz="1000" dirty="0" err="1" smtClean="0">
                <a:effectLst/>
              </a:rPr>
              <a:t>Entrust</a:t>
            </a:r>
            <a:r>
              <a:rPr lang="en-US" sz="1000" dirty="0" smtClean="0">
                <a:effectLst/>
              </a:rPr>
              <a:t> NFI SSP in conjunction with the </a:t>
            </a:r>
            <a:r>
              <a:rPr lang="en-US" sz="1000" dirty="0" err="1" smtClean="0">
                <a:effectLst/>
              </a:rPr>
              <a:t>XTec</a:t>
            </a:r>
            <a:r>
              <a:rPr lang="en-US" sz="1000" dirty="0" smtClean="0">
                <a:effectLst/>
              </a:rPr>
              <a:t> </a:t>
            </a:r>
            <a:r>
              <a:rPr lang="en-US" sz="1000" dirty="0" err="1" smtClean="0">
                <a:effectLst/>
              </a:rPr>
              <a:t>AuthentX</a:t>
            </a:r>
            <a:r>
              <a:rPr lang="en-US" sz="1000" dirty="0" smtClean="0">
                <a:effectLst/>
              </a:rPr>
              <a:t>™ CMS</a:t>
            </a:r>
            <a:br>
              <a:rPr lang="en-US" sz="1000" dirty="0" smtClean="0">
                <a:effectLst/>
              </a:rPr>
            </a:br>
            <a:r>
              <a:rPr lang="en-US" sz="1000" dirty="0" smtClean="0">
                <a:effectLst/>
              </a:rPr>
              <a:t>For more information contact:</a:t>
            </a:r>
            <a:br>
              <a:rPr lang="en-US" sz="1000" dirty="0" smtClean="0">
                <a:effectLst/>
              </a:rPr>
            </a:br>
            <a:r>
              <a:rPr lang="en-US" sz="1000" dirty="0" smtClean="0">
                <a:effectLst/>
              </a:rPr>
              <a:t>Jeff Brooks, Director, Entrust Federal at 703-391-2658 or via email at "jeff.brooks@entrust.com" or Tom Murphy, Director of Sales, </a:t>
            </a:r>
            <a:r>
              <a:rPr lang="en-US" sz="1000" dirty="0" err="1" smtClean="0">
                <a:effectLst/>
              </a:rPr>
              <a:t>XTec</a:t>
            </a:r>
            <a:r>
              <a:rPr lang="en-US" sz="1000" dirty="0" smtClean="0">
                <a:effectLst/>
              </a:rPr>
              <a:t> at 703-547-3524 or via email at "tmurphy@xtec.com" </a:t>
            </a:r>
          </a:p>
          <a:p>
            <a:r>
              <a:rPr lang="en-US" sz="1000" b="1" dirty="0" smtClean="0">
                <a:effectLst/>
              </a:rPr>
              <a:t>Approved PIV-I Bridges:</a:t>
            </a:r>
            <a:r>
              <a:rPr lang="en-US" sz="1000" dirty="0" smtClean="0">
                <a:effectLst/>
              </a:rPr>
              <a:t>  </a:t>
            </a:r>
          </a:p>
          <a:p>
            <a:r>
              <a:rPr lang="en-US" sz="1000" dirty="0" err="1" smtClean="0">
                <a:effectLst/>
              </a:rPr>
              <a:t>CertiPath</a:t>
            </a:r>
            <a:r>
              <a:rPr lang="en-US" sz="1000" dirty="0" smtClean="0">
                <a:effectLst/>
              </a:rPr>
              <a:t/>
            </a:r>
            <a:br>
              <a:rPr lang="en-US" sz="1000" dirty="0" smtClean="0">
                <a:effectLst/>
              </a:rPr>
            </a:br>
            <a:r>
              <a:rPr lang="en-US" sz="1000" dirty="0" smtClean="0">
                <a:effectLst/>
              </a:rPr>
              <a:t>For more information, contact Sergio Smith (Senior Director of Corporate Development Operations) at # 703-793-7871 or via email at "sergio.smith@certipath.com"</a:t>
            </a:r>
          </a:p>
          <a:p>
            <a:pPr eaLnBrk="1" hangingPunct="1">
              <a:spcBef>
                <a:spcPct val="0"/>
              </a:spcBef>
            </a:pPr>
            <a:endParaRPr lang="en-US" sz="1000" dirty="0" smtClean="0">
              <a:ea typeface="MS PGothic" pitchFamily="34" charset="-128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171E53-6E56-4B9B-9446-3332B4622603}" type="slidenum">
              <a:rPr lang="en-US" smtClean="0">
                <a:solidFill>
                  <a:prstClr val="black"/>
                </a:solidFill>
              </a:rPr>
              <a:pPr/>
              <a:t>10</a:t>
            </a:fld>
            <a:endParaRPr 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Intr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12" descr="DoDseal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4952" y="304800"/>
            <a:ext cx="1780906" cy="167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6557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220604" y="457200"/>
            <a:ext cx="4648200" cy="1470025"/>
          </a:xfrm>
        </p:spPr>
        <p:txBody>
          <a:bodyPr/>
          <a:lstStyle>
            <a:lvl1pPr>
              <a:defRPr sz="2800" b="1" i="0">
                <a:solidFill>
                  <a:srgbClr val="FF0000"/>
                </a:solidFill>
                <a:latin typeface="Arial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6557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44304" y="2590800"/>
            <a:ext cx="6400800" cy="3657600"/>
          </a:xfrm>
        </p:spPr>
        <p:txBody>
          <a:bodyPr/>
          <a:lstStyle>
            <a:lvl1pPr marL="0" indent="0" algn="ctr" eaLnBrk="0" hangingPunct="0">
              <a:spcBef>
                <a:spcPct val="0"/>
              </a:spcBef>
              <a:buFontTx/>
              <a:buNone/>
              <a:defRPr sz="2000" b="1" i="0">
                <a:solidFill>
                  <a:schemeClr val="tx1"/>
                </a:solidFill>
                <a:latin typeface="Arial" charset="0"/>
              </a:defRPr>
            </a:lvl1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10" name="Rectangle 5"/>
          <p:cNvSpPr>
            <a:spLocks noGrp="1" noChangeArrowheads="1"/>
          </p:cNvSpPr>
          <p:nvPr>
            <p:ph type="ftr" sz="quarter" idx="10"/>
          </p:nvPr>
        </p:nvSpPr>
        <p:spPr>
          <a:xfrm>
            <a:off x="3137848" y="6629400"/>
            <a:ext cx="2895600" cy="247650"/>
          </a:xfrm>
          <a:prstGeom prst="rect">
            <a:avLst/>
          </a:prstGeom>
        </p:spPr>
        <p:txBody>
          <a:bodyPr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b="1" cap="all" baseline="0">
                <a:solidFill>
                  <a:srgbClr val="00B05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US" smtClean="0"/>
              <a:t>Unclassified</a:t>
            </a:r>
            <a:endParaRPr lang="en-US" dirty="0"/>
          </a:p>
        </p:txBody>
      </p:sp>
      <p:pic>
        <p:nvPicPr>
          <p:cNvPr id="8" name="Picture 10" descr="FICAM logo MAY2009 RGB copy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934200" y="753533"/>
            <a:ext cx="2133600" cy="8466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tacked Content, and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1523999"/>
          </a:xfrm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Footer Placeholder 5"/>
          <p:cNvSpPr>
            <a:spLocks noGrp="1" noChangeArrowheads="1"/>
          </p:cNvSpPr>
          <p:nvPr>
            <p:ph type="ftr" sz="quarter" idx="10"/>
          </p:nvPr>
        </p:nvSpPr>
        <p:spPr>
          <a:xfrm>
            <a:off x="3137848" y="6629400"/>
            <a:ext cx="2895600" cy="247650"/>
          </a:xfrm>
          <a:prstGeom prst="rect">
            <a:avLst/>
          </a:prstGeom>
        </p:spPr>
        <p:txBody>
          <a:bodyPr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b="1" cap="all" baseline="0">
                <a:solidFill>
                  <a:srgbClr val="00B05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US" smtClean="0"/>
              <a:t>Unclassified</a:t>
            </a:r>
            <a:endParaRPr lang="en-US" dirty="0"/>
          </a:p>
        </p:txBody>
      </p:sp>
      <p:sp>
        <p:nvSpPr>
          <p:cNvPr id="7" name="Slide Number Placeholder 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8610600" y="6630162"/>
            <a:ext cx="457200" cy="246888"/>
          </a:xfrm>
          <a:prstGeom prst="rect">
            <a:avLst/>
          </a:prstGeom>
        </p:spPr>
        <p:txBody>
          <a:bodyPr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8D123559-88A4-4B0A-9C47-DF92C0AA1975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1355725" y="152400"/>
            <a:ext cx="6488113" cy="114300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9" name="Content Placeholder 2"/>
          <p:cNvSpPr>
            <a:spLocks noGrp="1"/>
          </p:cNvSpPr>
          <p:nvPr>
            <p:ph idx="11"/>
          </p:nvPr>
        </p:nvSpPr>
        <p:spPr>
          <a:xfrm>
            <a:off x="470848" y="3200400"/>
            <a:ext cx="3948752" cy="3048000"/>
          </a:xfrm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Picture Placeholder 10"/>
          <p:cNvSpPr>
            <a:spLocks noGrp="1"/>
          </p:cNvSpPr>
          <p:nvPr>
            <p:ph type="pic" sz="quarter" idx="12"/>
          </p:nvPr>
        </p:nvSpPr>
        <p:spPr>
          <a:xfrm>
            <a:off x="4800600" y="3200400"/>
            <a:ext cx="3886200" cy="304800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ct/Image Ti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3962400" cy="2209800"/>
          </a:xfrm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Footer Placeholder 5"/>
          <p:cNvSpPr>
            <a:spLocks noGrp="1" noChangeArrowheads="1"/>
          </p:cNvSpPr>
          <p:nvPr>
            <p:ph type="ftr" sz="quarter" idx="10"/>
          </p:nvPr>
        </p:nvSpPr>
        <p:spPr>
          <a:xfrm>
            <a:off x="3137848" y="6629400"/>
            <a:ext cx="2895600" cy="247650"/>
          </a:xfrm>
          <a:prstGeom prst="rect">
            <a:avLst/>
          </a:prstGeom>
        </p:spPr>
        <p:txBody>
          <a:bodyPr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b="1" cap="all" baseline="0">
                <a:solidFill>
                  <a:srgbClr val="00B05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US" smtClean="0"/>
              <a:t>Unclassified</a:t>
            </a:r>
            <a:endParaRPr lang="en-US" dirty="0"/>
          </a:p>
        </p:txBody>
      </p:sp>
      <p:sp>
        <p:nvSpPr>
          <p:cNvPr id="7" name="Slide Number Placeholder 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8610600" y="6630162"/>
            <a:ext cx="457200" cy="246888"/>
          </a:xfrm>
          <a:prstGeom prst="rect">
            <a:avLst/>
          </a:prstGeom>
        </p:spPr>
        <p:txBody>
          <a:bodyPr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8D123559-88A4-4B0A-9C47-DF92C0AA1975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1355725" y="152400"/>
            <a:ext cx="6488113" cy="114300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9" name="Content Placeholder 2"/>
          <p:cNvSpPr>
            <a:spLocks noGrp="1"/>
          </p:cNvSpPr>
          <p:nvPr>
            <p:ph idx="11"/>
          </p:nvPr>
        </p:nvSpPr>
        <p:spPr>
          <a:xfrm>
            <a:off x="4800600" y="3886200"/>
            <a:ext cx="3948752" cy="2362200"/>
          </a:xfrm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0" name="Picture Placeholder 10"/>
          <p:cNvSpPr>
            <a:spLocks noGrp="1"/>
          </p:cNvSpPr>
          <p:nvPr>
            <p:ph type="pic" sz="quarter" idx="12"/>
          </p:nvPr>
        </p:nvSpPr>
        <p:spPr>
          <a:xfrm>
            <a:off x="4800600" y="1524000"/>
            <a:ext cx="3886200" cy="2209800"/>
          </a:xfrm>
        </p:spPr>
        <p:txBody>
          <a:bodyPr/>
          <a:lstStyle/>
          <a:p>
            <a:endParaRPr lang="en-US"/>
          </a:p>
        </p:txBody>
      </p:sp>
      <p:sp>
        <p:nvSpPr>
          <p:cNvPr id="11" name="Picture Placeholder 10"/>
          <p:cNvSpPr>
            <a:spLocks noGrp="1"/>
          </p:cNvSpPr>
          <p:nvPr>
            <p:ph type="pic" sz="quarter" idx="13"/>
          </p:nvPr>
        </p:nvSpPr>
        <p:spPr>
          <a:xfrm>
            <a:off x="457200" y="3886200"/>
            <a:ext cx="3886200" cy="243840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Stacke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1523999"/>
          </a:xfrm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Footer Placeholder 5"/>
          <p:cNvSpPr>
            <a:spLocks noGrp="1" noChangeArrowheads="1"/>
          </p:cNvSpPr>
          <p:nvPr>
            <p:ph type="ftr" sz="quarter" idx="10"/>
          </p:nvPr>
        </p:nvSpPr>
        <p:spPr>
          <a:xfrm>
            <a:off x="3137848" y="6629400"/>
            <a:ext cx="2895600" cy="247650"/>
          </a:xfrm>
          <a:prstGeom prst="rect">
            <a:avLst/>
          </a:prstGeom>
        </p:spPr>
        <p:txBody>
          <a:bodyPr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b="1" cap="all" baseline="0">
                <a:solidFill>
                  <a:srgbClr val="00B05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US" smtClean="0"/>
              <a:t>Unclassified</a:t>
            </a:r>
            <a:endParaRPr lang="en-US" dirty="0"/>
          </a:p>
        </p:txBody>
      </p:sp>
      <p:sp>
        <p:nvSpPr>
          <p:cNvPr id="7" name="Slide Number Placeholder 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8610600" y="6630162"/>
            <a:ext cx="457200" cy="246888"/>
          </a:xfrm>
          <a:prstGeom prst="rect">
            <a:avLst/>
          </a:prstGeom>
        </p:spPr>
        <p:txBody>
          <a:bodyPr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8D123559-88A4-4B0A-9C47-DF92C0AA1975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1355725" y="152400"/>
            <a:ext cx="6488113" cy="114300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9" name="Content Placeholder 2"/>
          <p:cNvSpPr>
            <a:spLocks noGrp="1"/>
          </p:cNvSpPr>
          <p:nvPr>
            <p:ph idx="11"/>
          </p:nvPr>
        </p:nvSpPr>
        <p:spPr>
          <a:xfrm>
            <a:off x="470848" y="3200400"/>
            <a:ext cx="8215952" cy="3048000"/>
          </a:xfrm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xfrm>
            <a:off x="3137848" y="6629400"/>
            <a:ext cx="2895600" cy="247650"/>
          </a:xfrm>
          <a:prstGeom prst="rect">
            <a:avLst/>
          </a:prstGeom>
        </p:spPr>
        <p:txBody>
          <a:bodyPr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b="1" cap="all" baseline="0">
                <a:solidFill>
                  <a:srgbClr val="00B05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US" dirty="0" smtClean="0"/>
              <a:t>Unclassified</a:t>
            </a: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8610600" y="6630162"/>
            <a:ext cx="457200" cy="246888"/>
          </a:xfrm>
          <a:prstGeom prst="rect">
            <a:avLst/>
          </a:prstGeom>
        </p:spPr>
        <p:txBody>
          <a:bodyPr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8D123559-88A4-4B0A-9C47-DF92C0AA1975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800599"/>
          </a:xfrm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1355725" y="152400"/>
            <a:ext cx="6488113" cy="114300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55725" y="152400"/>
            <a:ext cx="6488113" cy="114300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>
          <a:xfrm>
            <a:off x="3137848" y="6629400"/>
            <a:ext cx="2895600" cy="247650"/>
          </a:xfrm>
          <a:prstGeom prst="rect">
            <a:avLst/>
          </a:prstGeom>
        </p:spPr>
        <p:txBody>
          <a:bodyPr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b="1" cap="all" baseline="0">
                <a:solidFill>
                  <a:srgbClr val="00B05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US" smtClean="0"/>
              <a:t>Unclassified</a:t>
            </a: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8610600" y="6630162"/>
            <a:ext cx="457200" cy="246888"/>
          </a:xfrm>
          <a:prstGeom prst="rect">
            <a:avLst/>
          </a:prstGeom>
        </p:spPr>
        <p:txBody>
          <a:bodyPr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8D123559-88A4-4B0A-9C47-DF92C0AA1975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8" name="Picture Placeholder 7"/>
          <p:cNvSpPr>
            <a:spLocks noGrp="1"/>
          </p:cNvSpPr>
          <p:nvPr>
            <p:ph type="pic" sz="quarter" idx="11"/>
          </p:nvPr>
        </p:nvSpPr>
        <p:spPr>
          <a:xfrm>
            <a:off x="914400" y="1600200"/>
            <a:ext cx="7315200" cy="480060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rea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D123559-88A4-4B0A-9C47-DF92C0AA1975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Unclassified</a:t>
            </a:r>
            <a:endParaRPr lang="en-US" dirty="0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1355725" y="2667000"/>
            <a:ext cx="6488113" cy="1143000"/>
          </a:xfrm>
        </p:spPr>
        <p:txBody>
          <a:bodyPr/>
          <a:lstStyle>
            <a:lvl1pPr>
              <a:defRPr sz="36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tacked Content, and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1523999"/>
          </a:xfrm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Footer Placeholder 5"/>
          <p:cNvSpPr>
            <a:spLocks noGrp="1" noChangeArrowheads="1"/>
          </p:cNvSpPr>
          <p:nvPr>
            <p:ph type="ftr" sz="quarter" idx="10"/>
          </p:nvPr>
        </p:nvSpPr>
        <p:spPr>
          <a:xfrm>
            <a:off x="3137848" y="6629400"/>
            <a:ext cx="2895600" cy="247650"/>
          </a:xfrm>
          <a:prstGeom prst="rect">
            <a:avLst/>
          </a:prstGeom>
        </p:spPr>
        <p:txBody>
          <a:bodyPr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b="1" cap="all" baseline="0">
                <a:solidFill>
                  <a:srgbClr val="00B05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US" smtClean="0"/>
              <a:t>Unclassified</a:t>
            </a:r>
            <a:endParaRPr lang="en-US" dirty="0"/>
          </a:p>
        </p:txBody>
      </p:sp>
      <p:sp>
        <p:nvSpPr>
          <p:cNvPr id="7" name="Slide Number Placeholder 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8610600" y="6630162"/>
            <a:ext cx="457200" cy="246888"/>
          </a:xfrm>
          <a:prstGeom prst="rect">
            <a:avLst/>
          </a:prstGeom>
        </p:spPr>
        <p:txBody>
          <a:bodyPr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8D123559-88A4-4B0A-9C47-DF92C0AA1975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1355725" y="152400"/>
            <a:ext cx="6488113" cy="114300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9" name="Content Placeholder 2"/>
          <p:cNvSpPr>
            <a:spLocks noGrp="1"/>
          </p:cNvSpPr>
          <p:nvPr>
            <p:ph idx="11"/>
          </p:nvPr>
        </p:nvSpPr>
        <p:spPr>
          <a:xfrm>
            <a:off x="470848" y="3200400"/>
            <a:ext cx="3948752" cy="3048000"/>
          </a:xfrm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Picture Placeholder 10"/>
          <p:cNvSpPr>
            <a:spLocks noGrp="1"/>
          </p:cNvSpPr>
          <p:nvPr>
            <p:ph type="pic" sz="quarter" idx="12"/>
          </p:nvPr>
        </p:nvSpPr>
        <p:spPr>
          <a:xfrm>
            <a:off x="4800600" y="3200400"/>
            <a:ext cx="3886200" cy="304800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ct/Image Ti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3962400" cy="2209800"/>
          </a:xfrm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Footer Placeholder 5"/>
          <p:cNvSpPr>
            <a:spLocks noGrp="1" noChangeArrowheads="1"/>
          </p:cNvSpPr>
          <p:nvPr>
            <p:ph type="ftr" sz="quarter" idx="10"/>
          </p:nvPr>
        </p:nvSpPr>
        <p:spPr>
          <a:xfrm>
            <a:off x="3137848" y="6629400"/>
            <a:ext cx="2895600" cy="247650"/>
          </a:xfrm>
          <a:prstGeom prst="rect">
            <a:avLst/>
          </a:prstGeom>
        </p:spPr>
        <p:txBody>
          <a:bodyPr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b="1" cap="all" baseline="0">
                <a:solidFill>
                  <a:srgbClr val="00B05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US" smtClean="0"/>
              <a:t>Unclassified</a:t>
            </a:r>
            <a:endParaRPr lang="en-US" dirty="0"/>
          </a:p>
        </p:txBody>
      </p:sp>
      <p:sp>
        <p:nvSpPr>
          <p:cNvPr id="7" name="Slide Number Placeholder 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8610600" y="6630162"/>
            <a:ext cx="457200" cy="246888"/>
          </a:xfrm>
          <a:prstGeom prst="rect">
            <a:avLst/>
          </a:prstGeom>
        </p:spPr>
        <p:txBody>
          <a:bodyPr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8D123559-88A4-4B0A-9C47-DF92C0AA1975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1355725" y="152400"/>
            <a:ext cx="6488113" cy="114300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9" name="Content Placeholder 2"/>
          <p:cNvSpPr>
            <a:spLocks noGrp="1"/>
          </p:cNvSpPr>
          <p:nvPr>
            <p:ph idx="11"/>
          </p:nvPr>
        </p:nvSpPr>
        <p:spPr>
          <a:xfrm>
            <a:off x="4800600" y="3886200"/>
            <a:ext cx="3948752" cy="2362200"/>
          </a:xfrm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0" name="Picture Placeholder 10"/>
          <p:cNvSpPr>
            <a:spLocks noGrp="1"/>
          </p:cNvSpPr>
          <p:nvPr>
            <p:ph type="pic" sz="quarter" idx="12"/>
          </p:nvPr>
        </p:nvSpPr>
        <p:spPr>
          <a:xfrm>
            <a:off x="4800600" y="1524000"/>
            <a:ext cx="3886200" cy="2209800"/>
          </a:xfrm>
        </p:spPr>
        <p:txBody>
          <a:bodyPr/>
          <a:lstStyle/>
          <a:p>
            <a:endParaRPr lang="en-US"/>
          </a:p>
        </p:txBody>
      </p:sp>
      <p:sp>
        <p:nvSpPr>
          <p:cNvPr id="11" name="Picture Placeholder 10"/>
          <p:cNvSpPr>
            <a:spLocks noGrp="1"/>
          </p:cNvSpPr>
          <p:nvPr>
            <p:ph type="pic" sz="quarter" idx="13"/>
          </p:nvPr>
        </p:nvSpPr>
        <p:spPr>
          <a:xfrm>
            <a:off x="457200" y="3886200"/>
            <a:ext cx="3886200" cy="243840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Stacke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1523999"/>
          </a:xfrm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Footer Placeholder 5"/>
          <p:cNvSpPr>
            <a:spLocks noGrp="1" noChangeArrowheads="1"/>
          </p:cNvSpPr>
          <p:nvPr>
            <p:ph type="ftr" sz="quarter" idx="10"/>
          </p:nvPr>
        </p:nvSpPr>
        <p:spPr>
          <a:xfrm>
            <a:off x="3137848" y="6629400"/>
            <a:ext cx="2895600" cy="247650"/>
          </a:xfrm>
          <a:prstGeom prst="rect">
            <a:avLst/>
          </a:prstGeom>
        </p:spPr>
        <p:txBody>
          <a:bodyPr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b="1" cap="all" baseline="0">
                <a:solidFill>
                  <a:srgbClr val="00B05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US" smtClean="0"/>
              <a:t>Unclassified</a:t>
            </a:r>
            <a:endParaRPr lang="en-US" dirty="0"/>
          </a:p>
        </p:txBody>
      </p:sp>
      <p:sp>
        <p:nvSpPr>
          <p:cNvPr id="7" name="Slide Number Placeholder 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8610600" y="6630162"/>
            <a:ext cx="457200" cy="246888"/>
          </a:xfrm>
          <a:prstGeom prst="rect">
            <a:avLst/>
          </a:prstGeom>
        </p:spPr>
        <p:txBody>
          <a:bodyPr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8D123559-88A4-4B0A-9C47-DF92C0AA1975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1355725" y="152400"/>
            <a:ext cx="6488113" cy="114300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9" name="Content Placeholder 2"/>
          <p:cNvSpPr>
            <a:spLocks noGrp="1"/>
          </p:cNvSpPr>
          <p:nvPr>
            <p:ph idx="11"/>
          </p:nvPr>
        </p:nvSpPr>
        <p:spPr>
          <a:xfrm>
            <a:off x="470848" y="3200400"/>
            <a:ext cx="8215952" cy="3048000"/>
          </a:xfrm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xfrm>
            <a:off x="3137848" y="6629400"/>
            <a:ext cx="2895600" cy="247650"/>
          </a:xfrm>
          <a:prstGeom prst="rect">
            <a:avLst/>
          </a:prstGeom>
        </p:spPr>
        <p:txBody>
          <a:bodyPr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b="1" cap="all" baseline="0">
                <a:solidFill>
                  <a:srgbClr val="00B05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US" dirty="0" smtClean="0"/>
              <a:t>Unclassified</a:t>
            </a: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8610600" y="6630162"/>
            <a:ext cx="457200" cy="246888"/>
          </a:xfrm>
          <a:prstGeom prst="rect">
            <a:avLst/>
          </a:prstGeom>
        </p:spPr>
        <p:txBody>
          <a:bodyPr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8D123559-88A4-4B0A-9C47-DF92C0AA1975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800599"/>
          </a:xfrm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1355725" y="152400"/>
            <a:ext cx="6488113" cy="114300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55725" y="152400"/>
            <a:ext cx="6488113" cy="114300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>
          <a:xfrm>
            <a:off x="3137848" y="6629400"/>
            <a:ext cx="2895600" cy="247650"/>
          </a:xfrm>
          <a:prstGeom prst="rect">
            <a:avLst/>
          </a:prstGeom>
        </p:spPr>
        <p:txBody>
          <a:bodyPr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b="1" cap="all" baseline="0">
                <a:solidFill>
                  <a:srgbClr val="00B05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US" smtClean="0"/>
              <a:t>Unclassified</a:t>
            </a: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8610600" y="6630162"/>
            <a:ext cx="457200" cy="246888"/>
          </a:xfrm>
          <a:prstGeom prst="rect">
            <a:avLst/>
          </a:prstGeom>
        </p:spPr>
        <p:txBody>
          <a:bodyPr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8D123559-88A4-4B0A-9C47-DF92C0AA1975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8" name="Picture Placeholder 7"/>
          <p:cNvSpPr>
            <a:spLocks noGrp="1"/>
          </p:cNvSpPr>
          <p:nvPr>
            <p:ph type="pic" sz="quarter" idx="11"/>
          </p:nvPr>
        </p:nvSpPr>
        <p:spPr>
          <a:xfrm>
            <a:off x="914400" y="1600200"/>
            <a:ext cx="7315200" cy="480060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rea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D123559-88A4-4B0A-9C47-DF92C0AA1975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Unclassified</a:t>
            </a:r>
            <a:endParaRPr lang="en-US" dirty="0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1355725" y="2667000"/>
            <a:ext cx="6488113" cy="1143000"/>
          </a:xfrm>
        </p:spPr>
        <p:txBody>
          <a:bodyPr/>
          <a:lstStyle>
            <a:lvl1pPr>
              <a:defRPr sz="36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C942A4-415A-4AF9-9F1F-5B885F207546}" type="datetime1">
              <a:rPr lang="en-US"/>
              <a:pPr>
                <a:defRPr/>
              </a:pPr>
              <a:t>1/10/2012</a:t>
            </a:fld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54444B-EBEC-4BED-86F5-9BA9A47AEDB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626124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Intr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12" descr="DoDseal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4952" y="304800"/>
            <a:ext cx="1780906" cy="167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6557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220604" y="457200"/>
            <a:ext cx="4648200" cy="1470025"/>
          </a:xfrm>
        </p:spPr>
        <p:txBody>
          <a:bodyPr/>
          <a:lstStyle>
            <a:lvl1pPr>
              <a:defRPr sz="2800" b="1" i="0">
                <a:solidFill>
                  <a:srgbClr val="FF0000"/>
                </a:solidFill>
                <a:latin typeface="Arial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6557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44304" y="2590800"/>
            <a:ext cx="6400800" cy="3657600"/>
          </a:xfrm>
        </p:spPr>
        <p:txBody>
          <a:bodyPr/>
          <a:lstStyle>
            <a:lvl1pPr marL="0" indent="0" algn="ctr" eaLnBrk="0" hangingPunct="0">
              <a:spcBef>
                <a:spcPct val="0"/>
              </a:spcBef>
              <a:buFontTx/>
              <a:buNone/>
              <a:defRPr sz="2000" b="1" i="0">
                <a:solidFill>
                  <a:schemeClr val="tx1"/>
                </a:solidFill>
                <a:latin typeface="Arial" charset="0"/>
              </a:defRPr>
            </a:lvl1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10" name="Rectangle 5"/>
          <p:cNvSpPr>
            <a:spLocks noGrp="1" noChangeArrowheads="1"/>
          </p:cNvSpPr>
          <p:nvPr>
            <p:ph type="ftr" sz="quarter" idx="10"/>
          </p:nvPr>
        </p:nvSpPr>
        <p:spPr>
          <a:xfrm>
            <a:off x="3137848" y="6629400"/>
            <a:ext cx="2895600" cy="247650"/>
          </a:xfrm>
          <a:prstGeom prst="rect">
            <a:avLst/>
          </a:prstGeom>
        </p:spPr>
        <p:txBody>
          <a:bodyPr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b="1" cap="all" baseline="0">
                <a:solidFill>
                  <a:srgbClr val="00B05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US" smtClean="0"/>
              <a:t>Unclassified</a:t>
            </a:r>
            <a:endParaRPr lang="en-US" dirty="0"/>
          </a:p>
        </p:txBody>
      </p:sp>
      <p:pic>
        <p:nvPicPr>
          <p:cNvPr id="8" name="Picture 10" descr="FICAM logo MAY2009 RGB copy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934200" y="753533"/>
            <a:ext cx="2133600" cy="8466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2.jpeg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theme" Target="../theme/theme2.xml"/><Relationship Id="rId3" Type="http://schemas.openxmlformats.org/officeDocument/2006/relationships/slideLayout" Target="../slideLayouts/slideLayout11.xml"/><Relationship Id="rId7" Type="http://schemas.openxmlformats.org/officeDocument/2006/relationships/slideLayout" Target="../slideLayouts/slideLayout15.xml"/><Relationship Id="rId2" Type="http://schemas.openxmlformats.org/officeDocument/2006/relationships/slideLayout" Target="../slideLayouts/slideLayout10.xml"/><Relationship Id="rId1" Type="http://schemas.openxmlformats.org/officeDocument/2006/relationships/slideLayout" Target="../slideLayouts/slideLayout9.xml"/><Relationship Id="rId6" Type="http://schemas.openxmlformats.org/officeDocument/2006/relationships/slideLayout" Target="../slideLayouts/slideLayout14.xml"/><Relationship Id="rId5" Type="http://schemas.openxmlformats.org/officeDocument/2006/relationships/slideLayout" Target="../slideLayouts/slideLayout13.xml"/><Relationship Id="rId10" Type="http://schemas.openxmlformats.org/officeDocument/2006/relationships/image" Target="../media/image2.jpeg"/><Relationship Id="rId4" Type="http://schemas.openxmlformats.org/officeDocument/2006/relationships/slideLayout" Target="../slideLayouts/slideLayout12.xml"/><Relationship Id="rId9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355725" y="274638"/>
            <a:ext cx="6488113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pic>
        <p:nvPicPr>
          <p:cNvPr id="1031" name="Picture 8" descr="DoDseal"/>
          <p:cNvPicPr>
            <a:picLocks noChangeAspect="1" noChangeArrowheads="1"/>
          </p:cNvPicPr>
          <p:nvPr userDrawn="1"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0" y="171450"/>
            <a:ext cx="1271588" cy="1196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60457" name="Line 9"/>
          <p:cNvSpPr>
            <a:spLocks noChangeShapeType="1"/>
          </p:cNvSpPr>
          <p:nvPr userDrawn="1"/>
        </p:nvSpPr>
        <p:spPr bwMode="auto">
          <a:xfrm>
            <a:off x="1292225" y="1274763"/>
            <a:ext cx="6589713" cy="0"/>
          </a:xfrm>
          <a:prstGeom prst="line">
            <a:avLst/>
          </a:prstGeom>
          <a:noFill/>
          <a:ln w="57150">
            <a:solidFill>
              <a:srgbClr val="003399"/>
            </a:solidFill>
            <a:round/>
            <a:headEnd/>
            <a:tailEnd/>
          </a:ln>
          <a:effectLst/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srgbClr val="000000"/>
              </a:solidFill>
              <a:cs typeface="Arial" pitchFamily="34" charset="0"/>
            </a:endParaRPr>
          </a:p>
        </p:txBody>
      </p:sp>
      <p:sp>
        <p:nvSpPr>
          <p:cNvPr id="360458" name="Line 10"/>
          <p:cNvSpPr>
            <a:spLocks noChangeShapeType="1"/>
          </p:cNvSpPr>
          <p:nvPr userDrawn="1"/>
        </p:nvSpPr>
        <p:spPr bwMode="auto">
          <a:xfrm>
            <a:off x="1287463" y="1184275"/>
            <a:ext cx="6589712" cy="0"/>
          </a:xfrm>
          <a:prstGeom prst="line">
            <a:avLst/>
          </a:prstGeom>
          <a:noFill/>
          <a:ln w="57150">
            <a:solidFill>
              <a:srgbClr val="BC3A06"/>
            </a:solidFill>
            <a:round/>
            <a:headEnd/>
            <a:tailEnd/>
          </a:ln>
          <a:effectLst/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srgbClr val="000000"/>
              </a:solidFill>
              <a:cs typeface="Arial" pitchFamily="34" charset="0"/>
            </a:endParaRPr>
          </a:p>
        </p:txBody>
      </p:sp>
      <p:sp>
        <p:nvSpPr>
          <p:cNvPr id="11" name="Rectangle 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8610600" y="6630162"/>
            <a:ext cx="457200" cy="246888"/>
          </a:xfrm>
          <a:prstGeom prst="rect">
            <a:avLst/>
          </a:prstGeom>
        </p:spPr>
        <p:txBody>
          <a:bodyPr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8D123559-88A4-4B0A-9C47-DF92C0AA1975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0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457200" y="6019800"/>
            <a:ext cx="8229600" cy="701675"/>
          </a:xfrm>
          <a:prstGeom prst="rect">
            <a:avLst/>
          </a:prstGeom>
        </p:spPr>
        <p:txBody>
          <a:bodyPr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b="1" cap="all" baseline="0">
                <a:solidFill>
                  <a:srgbClr val="00B05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US" smtClean="0"/>
              <a:t>Unclassified</a:t>
            </a:r>
          </a:p>
          <a:p>
            <a:pPr>
              <a:defRPr/>
            </a:pPr>
            <a:endParaRPr lang="en-US" dirty="0"/>
          </a:p>
        </p:txBody>
      </p:sp>
      <p:pic>
        <p:nvPicPr>
          <p:cNvPr id="12" name="Picture 10" descr="FICAM logo MAY2009 RGB copy"/>
          <p:cNvPicPr>
            <a:picLocks noChangeAspect="1" noChangeArrowheads="1"/>
          </p:cNvPicPr>
          <p:nvPr userDrawn="1"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7620000" y="462038"/>
            <a:ext cx="1447800" cy="5745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78" r:id="rId8"/>
  </p:sldLayoutIdLst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FF0000"/>
          </a:solidFill>
          <a:latin typeface="Arial" pitchFamily="34" charset="0"/>
          <a:ea typeface="+mj-ea"/>
          <a:cs typeface="Arial" pitchFamily="34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000">
          <a:solidFill>
            <a:srgbClr val="BC3A06"/>
          </a:solidFill>
          <a:latin typeface="Impact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000">
          <a:solidFill>
            <a:srgbClr val="BC3A06"/>
          </a:solidFill>
          <a:latin typeface="Impact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000">
          <a:solidFill>
            <a:srgbClr val="BC3A06"/>
          </a:solidFill>
          <a:latin typeface="Impact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000">
          <a:solidFill>
            <a:srgbClr val="BC3A06"/>
          </a:solidFill>
          <a:latin typeface="Impact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000">
          <a:solidFill>
            <a:srgbClr val="BC3A06"/>
          </a:solidFill>
          <a:latin typeface="Impact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000">
          <a:solidFill>
            <a:srgbClr val="BC3A06"/>
          </a:solidFill>
          <a:latin typeface="Impact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000">
          <a:solidFill>
            <a:srgbClr val="BC3A06"/>
          </a:solidFill>
          <a:latin typeface="Impact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000">
          <a:solidFill>
            <a:srgbClr val="BC3A06"/>
          </a:solidFill>
          <a:latin typeface="Impact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rgbClr val="36478B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1600">
          <a:solidFill>
            <a:srgbClr val="36478B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1600">
          <a:solidFill>
            <a:srgbClr val="36478B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1400">
          <a:solidFill>
            <a:srgbClr val="36478B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1400">
          <a:solidFill>
            <a:srgbClr val="36478B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1400">
          <a:solidFill>
            <a:srgbClr val="36478B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1400">
          <a:solidFill>
            <a:srgbClr val="36478B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1400">
          <a:solidFill>
            <a:srgbClr val="36478B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1400">
          <a:solidFill>
            <a:srgbClr val="36478B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355725" y="274638"/>
            <a:ext cx="6488113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pic>
        <p:nvPicPr>
          <p:cNvPr id="1031" name="Picture 8" descr="DoDseal"/>
          <p:cNvPicPr>
            <a:picLocks noChangeAspect="1" noChangeArrowheads="1"/>
          </p:cNvPicPr>
          <p:nvPr userDrawn="1"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0" y="171450"/>
            <a:ext cx="1271588" cy="1196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60457" name="Line 9"/>
          <p:cNvSpPr>
            <a:spLocks noChangeShapeType="1"/>
          </p:cNvSpPr>
          <p:nvPr userDrawn="1"/>
        </p:nvSpPr>
        <p:spPr bwMode="auto">
          <a:xfrm>
            <a:off x="1292225" y="1274763"/>
            <a:ext cx="6589713" cy="0"/>
          </a:xfrm>
          <a:prstGeom prst="line">
            <a:avLst/>
          </a:prstGeom>
          <a:noFill/>
          <a:ln w="57150">
            <a:solidFill>
              <a:srgbClr val="003399"/>
            </a:solidFill>
            <a:round/>
            <a:headEnd/>
            <a:tailEnd/>
          </a:ln>
          <a:effectLst/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srgbClr val="000000"/>
              </a:solidFill>
              <a:cs typeface="Arial" pitchFamily="34" charset="0"/>
            </a:endParaRPr>
          </a:p>
        </p:txBody>
      </p:sp>
      <p:sp>
        <p:nvSpPr>
          <p:cNvPr id="360458" name="Line 10"/>
          <p:cNvSpPr>
            <a:spLocks noChangeShapeType="1"/>
          </p:cNvSpPr>
          <p:nvPr userDrawn="1"/>
        </p:nvSpPr>
        <p:spPr bwMode="auto">
          <a:xfrm>
            <a:off x="1287463" y="1184275"/>
            <a:ext cx="6589712" cy="0"/>
          </a:xfrm>
          <a:prstGeom prst="line">
            <a:avLst/>
          </a:prstGeom>
          <a:noFill/>
          <a:ln w="57150">
            <a:solidFill>
              <a:srgbClr val="BC3A06"/>
            </a:solidFill>
            <a:round/>
            <a:headEnd/>
            <a:tailEnd/>
          </a:ln>
          <a:effectLst/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srgbClr val="000000"/>
              </a:solidFill>
              <a:cs typeface="Arial" pitchFamily="34" charset="0"/>
            </a:endParaRPr>
          </a:p>
        </p:txBody>
      </p:sp>
      <p:sp>
        <p:nvSpPr>
          <p:cNvPr id="11" name="Rectangle 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8610600" y="6630162"/>
            <a:ext cx="457200" cy="246888"/>
          </a:xfrm>
          <a:prstGeom prst="rect">
            <a:avLst/>
          </a:prstGeom>
        </p:spPr>
        <p:txBody>
          <a:bodyPr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8D123559-88A4-4B0A-9C47-DF92C0AA1975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0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3137848" y="6629400"/>
            <a:ext cx="2895600" cy="247650"/>
          </a:xfrm>
          <a:prstGeom prst="rect">
            <a:avLst/>
          </a:prstGeom>
        </p:spPr>
        <p:txBody>
          <a:bodyPr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b="1" cap="all" baseline="0">
                <a:solidFill>
                  <a:srgbClr val="00B05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US" smtClean="0"/>
              <a:t>Unclassified</a:t>
            </a:r>
            <a:endParaRPr lang="en-US" dirty="0"/>
          </a:p>
        </p:txBody>
      </p:sp>
      <p:pic>
        <p:nvPicPr>
          <p:cNvPr id="12" name="Picture 10" descr="FICAM logo MAY2009 RGB copy"/>
          <p:cNvPicPr>
            <a:picLocks noChangeAspect="1" noChangeArrowheads="1"/>
          </p:cNvPicPr>
          <p:nvPr userDrawn="1"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7620000" y="462038"/>
            <a:ext cx="1447800" cy="5745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  <p:sldLayoutId id="2147483670" r:id="rId2"/>
    <p:sldLayoutId id="2147483671" r:id="rId3"/>
    <p:sldLayoutId id="2147483672" r:id="rId4"/>
    <p:sldLayoutId id="2147483673" r:id="rId5"/>
    <p:sldLayoutId id="2147483674" r:id="rId6"/>
    <p:sldLayoutId id="2147483675" r:id="rId7"/>
  </p:sldLayoutIdLst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FF0000"/>
          </a:solidFill>
          <a:latin typeface="Arial" pitchFamily="34" charset="0"/>
          <a:ea typeface="+mj-ea"/>
          <a:cs typeface="Arial" pitchFamily="34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000">
          <a:solidFill>
            <a:srgbClr val="BC3A06"/>
          </a:solidFill>
          <a:latin typeface="Impact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000">
          <a:solidFill>
            <a:srgbClr val="BC3A06"/>
          </a:solidFill>
          <a:latin typeface="Impact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000">
          <a:solidFill>
            <a:srgbClr val="BC3A06"/>
          </a:solidFill>
          <a:latin typeface="Impact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000">
          <a:solidFill>
            <a:srgbClr val="BC3A06"/>
          </a:solidFill>
          <a:latin typeface="Impact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000">
          <a:solidFill>
            <a:srgbClr val="BC3A06"/>
          </a:solidFill>
          <a:latin typeface="Impact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000">
          <a:solidFill>
            <a:srgbClr val="BC3A06"/>
          </a:solidFill>
          <a:latin typeface="Impact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000">
          <a:solidFill>
            <a:srgbClr val="BC3A06"/>
          </a:solidFill>
          <a:latin typeface="Impact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000">
          <a:solidFill>
            <a:srgbClr val="BC3A06"/>
          </a:solidFill>
          <a:latin typeface="Impact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rgbClr val="36478B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1600">
          <a:solidFill>
            <a:srgbClr val="36478B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1600">
          <a:solidFill>
            <a:srgbClr val="36478B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1400">
          <a:solidFill>
            <a:srgbClr val="36478B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1400">
          <a:solidFill>
            <a:srgbClr val="36478B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1400">
          <a:solidFill>
            <a:srgbClr val="36478B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1400">
          <a:solidFill>
            <a:srgbClr val="36478B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1400">
          <a:solidFill>
            <a:srgbClr val="36478B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1400">
          <a:solidFill>
            <a:srgbClr val="36478B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Paul.Grant@OSD.Mil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idmanagement.gov/fpkia/crosscert.cfm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8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idmanagement.gov/pages.cfm/page/IDManagement-open-identity-solutions-for-open-government" TargetMode="External"/><Relationship Id="rId2" Type="http://schemas.openxmlformats.org/officeDocument/2006/relationships/hyperlink" Target="http://iase.disa.mil/pki-pke/index.html" TargetMode="Externa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3733800"/>
            <a:ext cx="8001000" cy="1828800"/>
          </a:xfrm>
        </p:spPr>
        <p:txBody>
          <a:bodyPr/>
          <a:lstStyle/>
          <a:p>
            <a:pPr>
              <a:spcBef>
                <a:spcPct val="20000"/>
              </a:spcBef>
              <a:defRPr/>
            </a:pPr>
            <a:r>
              <a:rPr lang="en-US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Paul </a:t>
            </a:r>
            <a:r>
              <a:rPr lang="en-US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D. Grant </a:t>
            </a:r>
            <a:endParaRPr lang="en-US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>
              <a:spcBef>
                <a:spcPct val="20000"/>
              </a:spcBef>
              <a:defRPr/>
            </a:pPr>
            <a:r>
              <a:rPr lang="en-US" sz="18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  <a:hlinkClick r:id="rId2"/>
              </a:rPr>
              <a:t>Paul.Grant@OSD.Mil</a:t>
            </a:r>
            <a:endParaRPr lang="en-US" sz="1800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>
              <a:spcBef>
                <a:spcPct val="20000"/>
              </a:spcBef>
              <a:defRPr/>
            </a:pPr>
            <a:endParaRPr lang="en-US" sz="1800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>
              <a:defRPr/>
            </a:pPr>
            <a:endParaRPr lang="en-US" sz="1100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>
              <a:defRPr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Special Assistant, Federated Identity Management and External Partnering</a:t>
            </a:r>
          </a:p>
          <a:p>
            <a:pPr>
              <a:defRPr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Office of the DoD CIO </a:t>
            </a:r>
          </a:p>
          <a:p>
            <a:pPr>
              <a:defRPr/>
            </a:pPr>
            <a:endParaRPr lang="en-US" sz="1400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>
              <a:defRPr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Co-Chair, Identity, Credential and Access Management 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Sub-Committee, Federal CIO Council</a:t>
            </a:r>
            <a:endParaRPr lang="en-US" sz="1400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124200" y="5952292"/>
            <a:ext cx="2895600" cy="338554"/>
          </a:xfrm>
          <a:prstGeom prst="rect">
            <a:avLst/>
          </a:prstGeom>
          <a:noFill/>
          <a:ln w="158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>
                <a:solidFill>
                  <a:srgbClr val="000000"/>
                </a:solidFill>
              </a:rPr>
              <a:t>www.IdManagement.Gov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590800" y="6367046"/>
            <a:ext cx="3962400" cy="338554"/>
          </a:xfrm>
          <a:prstGeom prst="rect">
            <a:avLst/>
          </a:prstGeom>
          <a:noFill/>
          <a:ln w="158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>
                <a:solidFill>
                  <a:srgbClr val="000000"/>
                </a:solidFill>
              </a:rPr>
              <a:t>https://www.us.army.mil/suite/page/647425</a:t>
            </a:r>
          </a:p>
        </p:txBody>
      </p:sp>
      <p:sp>
        <p:nvSpPr>
          <p:cNvPr id="6" name="Rectangle 5"/>
          <p:cNvSpPr/>
          <p:nvPr/>
        </p:nvSpPr>
        <p:spPr>
          <a:xfrm>
            <a:off x="838200" y="2293203"/>
            <a:ext cx="74676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dirty="0" smtClean="0"/>
              <a:t>ICAM is Executive Branch Implementation of the  </a:t>
            </a:r>
            <a:r>
              <a:rPr lang="en-US" sz="2400" b="1" u="sng" dirty="0" smtClean="0"/>
              <a:t>National Strategy for Trusted Identities in Cyberspace</a:t>
            </a:r>
            <a:endParaRPr lang="en-US" sz="2400" b="1" u="sng" dirty="0"/>
          </a:p>
        </p:txBody>
      </p:sp>
      <p:sp>
        <p:nvSpPr>
          <p:cNvPr id="7" name="TextBox 6"/>
          <p:cNvSpPr txBox="1"/>
          <p:nvPr/>
        </p:nvSpPr>
        <p:spPr>
          <a:xfrm>
            <a:off x="2362200" y="396895"/>
            <a:ext cx="4038600" cy="1508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rgbClr val="FF0000"/>
                </a:solidFill>
                <a:cs typeface="Arial" pitchFamily="34" charset="0"/>
              </a:rPr>
              <a:t>DoD ICAM Update</a:t>
            </a:r>
          </a:p>
          <a:p>
            <a:pPr algn="ctr"/>
            <a:r>
              <a:rPr lang="en-US" sz="2400" b="1" dirty="0" smtClean="0">
                <a:solidFill>
                  <a:srgbClr val="FF0000"/>
                </a:solidFill>
                <a:cs typeface="Arial" pitchFamily="34" charset="0"/>
              </a:rPr>
              <a:t>For</a:t>
            </a:r>
          </a:p>
          <a:p>
            <a:pPr algn="ctr"/>
            <a:r>
              <a:rPr lang="en-US" sz="2400" b="1" dirty="0" err="1" smtClean="0">
                <a:solidFill>
                  <a:srgbClr val="FF0000"/>
                </a:solidFill>
                <a:cs typeface="Arial" pitchFamily="34" charset="0"/>
              </a:rPr>
              <a:t>DoDAF</a:t>
            </a:r>
            <a:r>
              <a:rPr lang="en-US" sz="2400" b="1" dirty="0" smtClean="0">
                <a:solidFill>
                  <a:srgbClr val="FF0000"/>
                </a:solidFill>
                <a:cs typeface="Arial" pitchFamily="34" charset="0"/>
              </a:rPr>
              <a:t> Plenary Day</a:t>
            </a:r>
          </a:p>
          <a:p>
            <a:pPr algn="ctr"/>
            <a:r>
              <a:rPr lang="en-US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5 January 2012</a:t>
            </a:r>
            <a:endParaRPr lang="en-US" b="1" dirty="0" smtClean="0"/>
          </a:p>
        </p:txBody>
      </p:sp>
    </p:spTree>
    <p:extLst>
      <p:ext uri="{BB962C8B-B14F-4D97-AF65-F5344CB8AC3E}">
        <p14:creationId xmlns="" xmlns:p14="http://schemas.microsoft.com/office/powerpoint/2010/main" val="23090065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Text Box 22"/>
          <p:cNvSpPr txBox="1">
            <a:spLocks noChangeArrowheads="1"/>
          </p:cNvSpPr>
          <p:nvPr/>
        </p:nvSpPr>
        <p:spPr bwMode="auto">
          <a:xfrm>
            <a:off x="1066800" y="6167437"/>
            <a:ext cx="6934200" cy="461963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1200" dirty="0">
                <a:solidFill>
                  <a:srgbClr val="000000"/>
                </a:solidFill>
              </a:rPr>
              <a:t>Fed Bridge Status: </a:t>
            </a:r>
            <a:r>
              <a:rPr lang="en-US" sz="1200" dirty="0">
                <a:solidFill>
                  <a:srgbClr val="000000"/>
                </a:solidFill>
                <a:hlinkClick r:id="rId3"/>
              </a:rPr>
              <a:t>http://www.idmanagement.gov/fpkia/crosscert.cfm</a:t>
            </a:r>
            <a:endParaRPr lang="en-US" sz="1200" dirty="0">
              <a:solidFill>
                <a:srgbClr val="000000"/>
              </a:solidFill>
            </a:endParaRPr>
          </a:p>
          <a:p>
            <a:pPr algn="ctr"/>
            <a:r>
              <a:rPr lang="en-US" sz="1200" dirty="0">
                <a:solidFill>
                  <a:srgbClr val="000000"/>
                </a:solidFill>
              </a:rPr>
              <a:t>Certipath </a:t>
            </a:r>
            <a:r>
              <a:rPr lang="en-US" sz="1200" dirty="0" smtClean="0">
                <a:solidFill>
                  <a:srgbClr val="000000"/>
                </a:solidFill>
              </a:rPr>
              <a:t>Status</a:t>
            </a:r>
            <a:r>
              <a:rPr lang="en-US" sz="1200" dirty="0">
                <a:solidFill>
                  <a:srgbClr val="000000"/>
                </a:solidFill>
              </a:rPr>
              <a:t>: </a:t>
            </a:r>
            <a:r>
              <a:rPr lang="en-US" sz="1200" dirty="0" smtClean="0">
                <a:solidFill>
                  <a:srgbClr val="000000"/>
                </a:solidFill>
              </a:rPr>
              <a:t>http://www.certipath.com/certipath-bridge/piv-i-issuers</a:t>
            </a:r>
            <a:endParaRPr lang="en-US" sz="1200" dirty="0">
              <a:solidFill>
                <a:srgbClr val="000000"/>
              </a:solidFill>
            </a:endParaRPr>
          </a:p>
        </p:txBody>
      </p:sp>
      <p:grpSp>
        <p:nvGrpSpPr>
          <p:cNvPr id="2" name="Group 28"/>
          <p:cNvGrpSpPr>
            <a:grpSpLocks noChangeAspect="1"/>
          </p:cNvGrpSpPr>
          <p:nvPr/>
        </p:nvGrpSpPr>
        <p:grpSpPr bwMode="auto">
          <a:xfrm>
            <a:off x="565356" y="1371600"/>
            <a:ext cx="8121444" cy="4876800"/>
            <a:chOff x="76200" y="815975"/>
            <a:chExt cx="9305237" cy="5586807"/>
          </a:xfrm>
        </p:grpSpPr>
        <p:sp>
          <p:nvSpPr>
            <p:cNvPr id="8" name="Text Box 2"/>
            <p:cNvSpPr txBox="1">
              <a:spLocks noChangeArrowheads="1"/>
            </p:cNvSpPr>
            <p:nvPr/>
          </p:nvSpPr>
          <p:spPr bwMode="auto">
            <a:xfrm rot="17284566">
              <a:off x="3232869" y="4325561"/>
              <a:ext cx="2070767" cy="54446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82048" tIns="41025" rIns="82048" bIns="41025">
              <a:normAutofit fontScale="85000" lnSpcReduction="10000"/>
            </a:bodyPr>
            <a:lstStyle/>
            <a:p>
              <a:pPr algn="ctr" defTabSz="820738" eaLnBrk="0" hangingPunct="0">
                <a:spcBef>
                  <a:spcPct val="50000"/>
                </a:spcBef>
                <a:defRPr/>
              </a:pPr>
              <a:r>
                <a:rPr lang="en-US" sz="1200" b="1">
                  <a:solidFill>
                    <a:srgbClr val="000000"/>
                  </a:solidFill>
                  <a:latin typeface="Arial" charset="0"/>
                  <a:cs typeface="Arial" charset="0"/>
                </a:rPr>
                <a:t>Interoperable @ test level;</a:t>
              </a:r>
            </a:p>
            <a:p>
              <a:pPr algn="ctr" defTabSz="820738" eaLnBrk="0" hangingPunct="0">
                <a:spcBef>
                  <a:spcPct val="50000"/>
                </a:spcBef>
                <a:defRPr/>
              </a:pPr>
              <a:r>
                <a:rPr lang="en-US" sz="1200" b="1">
                  <a:solidFill>
                    <a:srgbClr val="000000"/>
                  </a:solidFill>
                  <a:latin typeface="Arial" charset="0"/>
                  <a:cs typeface="Arial" charset="0"/>
                </a:rPr>
                <a:t>HE Bridge dormant</a:t>
              </a:r>
            </a:p>
          </p:txBody>
        </p:sp>
        <p:sp>
          <p:nvSpPr>
            <p:cNvPr id="9" name="Text Box 3"/>
            <p:cNvSpPr txBox="1">
              <a:spLocks noChangeArrowheads="1"/>
            </p:cNvSpPr>
            <p:nvPr/>
          </p:nvSpPr>
          <p:spPr bwMode="auto">
            <a:xfrm>
              <a:off x="7117519" y="3159810"/>
              <a:ext cx="1808475" cy="2473368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82048" tIns="41025" rIns="82048" bIns="41025">
              <a:normAutofit fontScale="92500" lnSpcReduction="10000"/>
            </a:bodyPr>
            <a:lstStyle/>
            <a:p>
              <a:pPr algn="ctr" defTabSz="820738" eaLnBrk="0" hangingPunct="0">
                <a:defRPr/>
              </a:pPr>
              <a:r>
                <a:rPr lang="en-US" sz="1200" b="1" u="sng">
                  <a:solidFill>
                    <a:srgbClr val="030409"/>
                  </a:solidFill>
                  <a:latin typeface="Arial" charset="0"/>
                  <a:cs typeface="Arial" charset="0"/>
                </a:rPr>
                <a:t>Participants:</a:t>
              </a:r>
            </a:p>
            <a:p>
              <a:pPr defTabSz="820738" eaLnBrk="0" hangingPunct="0">
                <a:defRPr/>
              </a:pPr>
              <a:r>
                <a:rPr lang="en-US" sz="1200" b="1">
                  <a:solidFill>
                    <a:srgbClr val="030409"/>
                  </a:solidFill>
                  <a:latin typeface="Arial" charset="0"/>
                  <a:cs typeface="Arial" charset="0"/>
                </a:rPr>
                <a:t>AstraZeneca</a:t>
              </a:r>
              <a:endParaRPr lang="en-US" sz="1200" b="1" u="sng">
                <a:solidFill>
                  <a:srgbClr val="030409"/>
                </a:solidFill>
                <a:latin typeface="Arial" charset="0"/>
                <a:cs typeface="Arial" charset="0"/>
              </a:endParaRPr>
            </a:p>
            <a:p>
              <a:pPr defTabSz="820738" eaLnBrk="0" hangingPunct="0">
                <a:defRPr/>
              </a:pPr>
              <a:r>
                <a:rPr lang="en-US" sz="1200" b="1">
                  <a:solidFill>
                    <a:srgbClr val="030409"/>
                  </a:solidFill>
                  <a:latin typeface="Arial" charset="0"/>
                  <a:cs typeface="Arial" charset="0"/>
                </a:rPr>
                <a:t>Bristol-Myers-Squibb</a:t>
              </a:r>
            </a:p>
            <a:p>
              <a:pPr defTabSz="820738" eaLnBrk="0" hangingPunct="0">
                <a:defRPr/>
              </a:pPr>
              <a:r>
                <a:rPr lang="en-US" sz="1200" b="1">
                  <a:solidFill>
                    <a:srgbClr val="030409"/>
                  </a:solidFill>
                  <a:latin typeface="Arial" charset="0"/>
                  <a:cs typeface="Arial" charset="0"/>
                </a:rPr>
                <a:t>Genzyme</a:t>
              </a:r>
            </a:p>
            <a:p>
              <a:pPr defTabSz="820738" eaLnBrk="0" hangingPunct="0">
                <a:defRPr/>
              </a:pPr>
              <a:r>
                <a:rPr lang="en-US" sz="1200" b="1">
                  <a:solidFill>
                    <a:srgbClr val="030409"/>
                  </a:solidFill>
                  <a:latin typeface="Arial" charset="0"/>
                  <a:cs typeface="Arial" charset="0"/>
                </a:rPr>
                <a:t>GlaxoSmithKline Johnson &amp; Johnson </a:t>
              </a:r>
            </a:p>
            <a:p>
              <a:pPr defTabSz="820738" eaLnBrk="0" hangingPunct="0">
                <a:defRPr/>
              </a:pPr>
              <a:r>
                <a:rPr lang="en-US" sz="1200" b="1">
                  <a:solidFill>
                    <a:srgbClr val="030409"/>
                  </a:solidFill>
                  <a:latin typeface="Arial" charset="0"/>
                  <a:cs typeface="Arial" charset="0"/>
                </a:rPr>
                <a:t>Merck</a:t>
              </a:r>
            </a:p>
            <a:p>
              <a:pPr defTabSz="820738" eaLnBrk="0" hangingPunct="0">
                <a:defRPr/>
              </a:pPr>
              <a:r>
                <a:rPr lang="en-US" sz="1200" b="1">
                  <a:solidFill>
                    <a:srgbClr val="030409"/>
                  </a:solidFill>
                  <a:latin typeface="Arial" charset="0"/>
                  <a:cs typeface="Arial" charset="0"/>
                </a:rPr>
                <a:t>Nektar</a:t>
              </a:r>
            </a:p>
            <a:p>
              <a:pPr defTabSz="820738" eaLnBrk="0" hangingPunct="0">
                <a:defRPr/>
              </a:pPr>
              <a:r>
                <a:rPr lang="en-US" sz="1200" b="1">
                  <a:solidFill>
                    <a:srgbClr val="030409"/>
                  </a:solidFill>
                  <a:latin typeface="Arial" charset="0"/>
                  <a:cs typeface="Arial" charset="0"/>
                </a:rPr>
                <a:t>Organon</a:t>
              </a:r>
            </a:p>
            <a:p>
              <a:pPr defTabSz="820738" eaLnBrk="0" hangingPunct="0">
                <a:defRPr/>
              </a:pPr>
              <a:r>
                <a:rPr lang="en-US" sz="1200" b="1">
                  <a:solidFill>
                    <a:srgbClr val="030409"/>
                  </a:solidFill>
                  <a:latin typeface="Arial" charset="0"/>
                  <a:cs typeface="Arial" charset="0"/>
                </a:rPr>
                <a:t>Pfizer</a:t>
              </a:r>
            </a:p>
            <a:p>
              <a:pPr defTabSz="820738" eaLnBrk="0" hangingPunct="0">
                <a:defRPr/>
              </a:pPr>
              <a:r>
                <a:rPr lang="en-US" sz="1200" b="1">
                  <a:solidFill>
                    <a:srgbClr val="030409"/>
                  </a:solidFill>
                  <a:latin typeface="Arial" charset="0"/>
                  <a:cs typeface="Arial" charset="0"/>
                </a:rPr>
                <a:t>Procter &amp; Gamble</a:t>
              </a:r>
              <a:br>
                <a:rPr lang="en-US" sz="1200" b="1">
                  <a:solidFill>
                    <a:srgbClr val="030409"/>
                  </a:solidFill>
                  <a:latin typeface="Arial" charset="0"/>
                  <a:cs typeface="Arial" charset="0"/>
                </a:rPr>
              </a:br>
              <a:r>
                <a:rPr lang="en-US" sz="1200" b="1">
                  <a:solidFill>
                    <a:srgbClr val="030409"/>
                  </a:solidFill>
                  <a:latin typeface="Arial" charset="0"/>
                  <a:cs typeface="Arial" charset="0"/>
                </a:rPr>
                <a:t>Roche</a:t>
              </a:r>
            </a:p>
            <a:p>
              <a:pPr defTabSz="820738" eaLnBrk="0" hangingPunct="0">
                <a:defRPr/>
              </a:pPr>
              <a:r>
                <a:rPr lang="en-US" sz="1200" b="1">
                  <a:solidFill>
                    <a:srgbClr val="030409"/>
                  </a:solidFill>
                  <a:latin typeface="Arial" charset="0"/>
                  <a:cs typeface="Arial" charset="0"/>
                </a:rPr>
                <a:t>Sanofi-Aventis</a:t>
              </a:r>
            </a:p>
          </p:txBody>
        </p:sp>
        <p:sp>
          <p:nvSpPr>
            <p:cNvPr id="10" name="Oval 4"/>
            <p:cNvSpPr>
              <a:spLocks noChangeArrowheads="1"/>
            </p:cNvSpPr>
            <p:nvPr/>
          </p:nvSpPr>
          <p:spPr bwMode="auto">
            <a:xfrm>
              <a:off x="4216608" y="2872738"/>
              <a:ext cx="1024159" cy="735184"/>
            </a:xfrm>
            <a:prstGeom prst="ellipse">
              <a:avLst/>
            </a:prstGeom>
            <a:solidFill>
              <a:schemeClr val="bg1"/>
            </a:solidFill>
            <a:ln w="28575">
              <a:solidFill>
                <a:srgbClr val="FF0000"/>
              </a:solidFill>
              <a:round/>
              <a:headEnd/>
              <a:tailEnd/>
            </a:ln>
          </p:spPr>
          <p:txBody>
            <a:bodyPr wrap="none" lIns="45693" tIns="45693" rIns="45693" bIns="45693" anchor="ctr">
              <a:normAutofit fontScale="92500" lnSpcReduction="10000"/>
            </a:bodyPr>
            <a:lstStyle/>
            <a:p>
              <a:pPr algn="ctr" eaLnBrk="0" hangingPunct="0">
                <a:defRPr/>
              </a:pPr>
              <a:r>
                <a:rPr lang="en-GB" sz="1400" b="1">
                  <a:solidFill>
                    <a:srgbClr val="000000"/>
                  </a:solidFill>
                  <a:latin typeface="Arial" charset="0"/>
                  <a:cs typeface="Arial" charset="0"/>
                </a:rPr>
                <a:t>Federal</a:t>
              </a:r>
            </a:p>
            <a:p>
              <a:pPr algn="ctr" eaLnBrk="0" hangingPunct="0">
                <a:defRPr/>
              </a:pPr>
              <a:r>
                <a:rPr lang="en-GB" sz="1400" b="1">
                  <a:solidFill>
                    <a:srgbClr val="000000"/>
                  </a:solidFill>
                  <a:latin typeface="Arial" charset="0"/>
                  <a:cs typeface="Arial" charset="0"/>
                </a:rPr>
                <a:t>Bridge</a:t>
              </a:r>
            </a:p>
          </p:txBody>
        </p:sp>
        <p:sp>
          <p:nvSpPr>
            <p:cNvPr id="11" name="Oval 5"/>
            <p:cNvSpPr>
              <a:spLocks noChangeArrowheads="1"/>
            </p:cNvSpPr>
            <p:nvPr/>
          </p:nvSpPr>
          <p:spPr bwMode="auto">
            <a:xfrm>
              <a:off x="2437896" y="3469637"/>
              <a:ext cx="1346288" cy="735184"/>
            </a:xfrm>
            <a:prstGeom prst="ellipse">
              <a:avLst/>
            </a:prstGeom>
            <a:solidFill>
              <a:schemeClr val="bg1"/>
            </a:solidFill>
            <a:ln w="28575" algn="ctr">
              <a:solidFill>
                <a:srgbClr val="FF0000"/>
              </a:solidFill>
              <a:round/>
              <a:headEnd/>
              <a:tailEnd/>
            </a:ln>
          </p:spPr>
          <p:txBody>
            <a:bodyPr wrap="none" lIns="45693" tIns="45693" rIns="45693" bIns="45693" anchor="ctr">
              <a:normAutofit fontScale="92500" lnSpcReduction="10000"/>
            </a:bodyPr>
            <a:lstStyle/>
            <a:p>
              <a:pPr algn="ctr" eaLnBrk="0" hangingPunct="0">
                <a:defRPr/>
              </a:pPr>
              <a:r>
                <a:rPr lang="en-GB" sz="1400" b="1">
                  <a:solidFill>
                    <a:srgbClr val="000000"/>
                  </a:solidFill>
                  <a:latin typeface="Arial" charset="0"/>
                  <a:cs typeface="Arial" charset="0"/>
                </a:rPr>
                <a:t>Certipath</a:t>
              </a:r>
              <a:br>
                <a:rPr lang="en-GB" sz="1400" b="1">
                  <a:solidFill>
                    <a:srgbClr val="000000"/>
                  </a:solidFill>
                  <a:latin typeface="Arial" charset="0"/>
                  <a:cs typeface="Arial" charset="0"/>
                </a:rPr>
              </a:br>
              <a:r>
                <a:rPr lang="en-GB" sz="1400" b="1">
                  <a:solidFill>
                    <a:srgbClr val="000000"/>
                  </a:solidFill>
                  <a:latin typeface="Arial" charset="0"/>
                  <a:cs typeface="Arial" charset="0"/>
                </a:rPr>
                <a:t>(Aero/Def)</a:t>
              </a:r>
            </a:p>
          </p:txBody>
        </p:sp>
        <p:sp>
          <p:nvSpPr>
            <p:cNvPr id="12" name="Line 6"/>
            <p:cNvSpPr>
              <a:spLocks noChangeShapeType="1"/>
            </p:cNvSpPr>
            <p:nvPr/>
          </p:nvSpPr>
          <p:spPr bwMode="auto">
            <a:xfrm flipH="1" flipV="1">
              <a:off x="2224311" y="3800469"/>
              <a:ext cx="204831" cy="3501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45720" rIns="45720" anchor="ctr">
              <a:normAutofit fontScale="25000" lnSpcReduction="20000"/>
            </a:bodyPr>
            <a:lstStyle/>
            <a:p>
              <a:pPr>
                <a:defRPr/>
              </a:pPr>
              <a:endParaRPr lang="en-US" b="1">
                <a:solidFill>
                  <a:srgbClr val="000000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13" name="Oval 7"/>
            <p:cNvSpPr>
              <a:spLocks noChangeArrowheads="1"/>
            </p:cNvSpPr>
            <p:nvPr/>
          </p:nvSpPr>
          <p:spPr bwMode="auto">
            <a:xfrm>
              <a:off x="4902883" y="5025775"/>
              <a:ext cx="1698180" cy="735184"/>
            </a:xfrm>
            <a:prstGeom prst="ellipse">
              <a:avLst/>
            </a:prstGeom>
            <a:solidFill>
              <a:schemeClr val="bg1"/>
            </a:solidFill>
            <a:ln w="28575" algn="ctr">
              <a:solidFill>
                <a:srgbClr val="FF0000"/>
              </a:solidFill>
              <a:round/>
              <a:headEnd/>
              <a:tailEnd/>
            </a:ln>
          </p:spPr>
          <p:txBody>
            <a:bodyPr wrap="none" lIns="45693" tIns="45693" rIns="45693" bIns="45693" anchor="ctr">
              <a:normAutofit fontScale="92500" lnSpcReduction="10000"/>
            </a:bodyPr>
            <a:lstStyle/>
            <a:p>
              <a:pPr algn="ctr" eaLnBrk="0" hangingPunct="0">
                <a:defRPr/>
              </a:pPr>
              <a:r>
                <a:rPr lang="en-GB" sz="1400" b="1">
                  <a:solidFill>
                    <a:srgbClr val="000000"/>
                  </a:solidFill>
                  <a:latin typeface="Arial" charset="0"/>
                  <a:cs typeface="Arial" charset="0"/>
                </a:rPr>
                <a:t>SAFE</a:t>
              </a:r>
            </a:p>
            <a:p>
              <a:pPr algn="ctr" eaLnBrk="0" hangingPunct="0">
                <a:defRPr/>
              </a:pPr>
              <a:r>
                <a:rPr lang="en-GB" sz="1400" b="1">
                  <a:solidFill>
                    <a:srgbClr val="000000"/>
                  </a:solidFill>
                  <a:latin typeface="Arial" charset="0"/>
                  <a:cs typeface="Arial" charset="0"/>
                </a:rPr>
                <a:t>(Bio/Pharma)</a:t>
              </a:r>
            </a:p>
          </p:txBody>
        </p:sp>
        <p:sp>
          <p:nvSpPr>
            <p:cNvPr id="14" name="Oval 8"/>
            <p:cNvSpPr>
              <a:spLocks noChangeArrowheads="1"/>
            </p:cNvSpPr>
            <p:nvPr/>
          </p:nvSpPr>
          <p:spPr bwMode="auto">
            <a:xfrm>
              <a:off x="3222210" y="5573663"/>
              <a:ext cx="1344538" cy="736933"/>
            </a:xfrm>
            <a:prstGeom prst="ellipse">
              <a:avLst/>
            </a:prstGeom>
            <a:solidFill>
              <a:schemeClr val="bg1"/>
            </a:solidFill>
            <a:ln w="28575" algn="ctr">
              <a:solidFill>
                <a:srgbClr val="FF0000"/>
              </a:solidFill>
              <a:round/>
              <a:headEnd/>
              <a:tailEnd/>
            </a:ln>
          </p:spPr>
          <p:txBody>
            <a:bodyPr wrap="none" lIns="45693" tIns="45693" rIns="45693" bIns="45693" anchor="ctr">
              <a:normAutofit fontScale="92500" lnSpcReduction="10000"/>
            </a:bodyPr>
            <a:lstStyle/>
            <a:p>
              <a:pPr algn="ctr" eaLnBrk="0" hangingPunct="0">
                <a:defRPr/>
              </a:pPr>
              <a:r>
                <a:rPr lang="en-GB" sz="1400" b="1" dirty="0">
                  <a:solidFill>
                    <a:srgbClr val="000000"/>
                  </a:solidFill>
                  <a:latin typeface="Arial" charset="0"/>
                  <a:cs typeface="Arial" charset="0"/>
                </a:rPr>
                <a:t>Higher</a:t>
              </a:r>
            </a:p>
            <a:p>
              <a:pPr algn="ctr" eaLnBrk="0" hangingPunct="0">
                <a:defRPr/>
              </a:pPr>
              <a:r>
                <a:rPr lang="en-GB" sz="1400" b="1" dirty="0">
                  <a:solidFill>
                    <a:srgbClr val="000000"/>
                  </a:solidFill>
                  <a:latin typeface="Arial" charset="0"/>
                  <a:cs typeface="Arial" charset="0"/>
                </a:rPr>
                <a:t>Education</a:t>
              </a:r>
            </a:p>
          </p:txBody>
        </p:sp>
        <p:sp>
          <p:nvSpPr>
            <p:cNvPr id="15" name="Line 9"/>
            <p:cNvSpPr>
              <a:spLocks noChangeShapeType="1"/>
            </p:cNvSpPr>
            <p:nvPr/>
          </p:nvSpPr>
          <p:spPr bwMode="auto">
            <a:xfrm flipH="1" flipV="1">
              <a:off x="4950151" y="3551907"/>
              <a:ext cx="803572" cy="146686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45720" rIns="45720" anchor="ctr">
              <a:normAutofit fontScale="25000" lnSpcReduction="20000"/>
            </a:bodyPr>
            <a:lstStyle/>
            <a:p>
              <a:pPr>
                <a:defRPr/>
              </a:pPr>
              <a:endParaRPr lang="en-US" b="1">
                <a:solidFill>
                  <a:srgbClr val="000000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16" name="Line 10"/>
            <p:cNvSpPr>
              <a:spLocks noChangeShapeType="1"/>
            </p:cNvSpPr>
            <p:nvPr/>
          </p:nvSpPr>
          <p:spPr bwMode="auto">
            <a:xfrm flipV="1">
              <a:off x="3896229" y="3562410"/>
              <a:ext cx="714286" cy="2042760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prstDash val="sysDot"/>
              <a:round/>
              <a:headEnd/>
              <a:tailEnd/>
            </a:ln>
          </p:spPr>
          <p:txBody>
            <a:bodyPr wrap="none" lIns="45720" rIns="45720" anchor="ctr">
              <a:normAutofit fontScale="25000" lnSpcReduction="20000"/>
            </a:bodyPr>
            <a:lstStyle/>
            <a:p>
              <a:pPr>
                <a:defRPr/>
              </a:pPr>
              <a:endParaRPr lang="en-US" b="1">
                <a:solidFill>
                  <a:srgbClr val="000000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17" name="Text Box 12"/>
            <p:cNvSpPr txBox="1">
              <a:spLocks noChangeArrowheads="1"/>
            </p:cNvSpPr>
            <p:nvPr/>
          </p:nvSpPr>
          <p:spPr bwMode="auto">
            <a:xfrm>
              <a:off x="5867519" y="815975"/>
              <a:ext cx="3375918" cy="2114527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82048" tIns="41025" rIns="82048" bIns="41025">
              <a:normAutofit fontScale="92500" lnSpcReduction="10000"/>
            </a:bodyPr>
            <a:lstStyle/>
            <a:p>
              <a:pPr algn="ctr" defTabSz="820738" eaLnBrk="0" hangingPunct="0">
                <a:defRPr/>
              </a:pPr>
              <a:r>
                <a:rPr lang="en-US" sz="1200" b="1" u="sng" dirty="0">
                  <a:solidFill>
                    <a:srgbClr val="030409"/>
                  </a:solidFill>
                  <a:latin typeface="Arial" charset="0"/>
                  <a:cs typeface="Arial" charset="0"/>
                </a:rPr>
                <a:t>Cross Certified:</a:t>
              </a:r>
            </a:p>
            <a:p>
              <a:pPr defTabSz="820738" eaLnBrk="0" hangingPunct="0">
                <a:defRPr/>
              </a:pPr>
              <a:r>
                <a:rPr lang="en-US" sz="1200" b="1" dirty="0">
                  <a:solidFill>
                    <a:srgbClr val="FF0000"/>
                  </a:solidFill>
                  <a:latin typeface="Arial" charset="0"/>
                  <a:cs typeface="Arial" charset="0"/>
                </a:rPr>
                <a:t>D of Defense 	       D of Justice</a:t>
              </a:r>
            </a:p>
            <a:p>
              <a:pPr defTabSz="820738" eaLnBrk="0" hangingPunct="0">
                <a:defRPr/>
              </a:pPr>
              <a:r>
                <a:rPr lang="en-US" sz="1200" b="1" dirty="0">
                  <a:solidFill>
                    <a:srgbClr val="FF0000"/>
                  </a:solidFill>
                  <a:latin typeface="Arial" charset="0"/>
                  <a:cs typeface="Arial" charset="0"/>
                </a:rPr>
                <a:t>Gov Printing Office</a:t>
              </a:r>
              <a:r>
                <a:rPr lang="en-US" sz="1200" b="1" dirty="0">
                  <a:solidFill>
                    <a:srgbClr val="030409"/>
                  </a:solidFill>
                  <a:latin typeface="Arial" charset="0"/>
                  <a:cs typeface="Arial" charset="0"/>
                </a:rPr>
                <a:t> </a:t>
              </a:r>
              <a:r>
                <a:rPr lang="en-US" sz="1200" b="1" dirty="0">
                  <a:solidFill>
                    <a:srgbClr val="FC5442"/>
                  </a:solidFill>
                  <a:latin typeface="Arial" charset="0"/>
                  <a:cs typeface="Arial" charset="0"/>
                </a:rPr>
                <a:t>	       </a:t>
              </a:r>
              <a:r>
                <a:rPr lang="en-US" sz="1200" b="1" dirty="0">
                  <a:solidFill>
                    <a:srgbClr val="FF0000"/>
                  </a:solidFill>
                  <a:latin typeface="Arial" charset="0"/>
                  <a:cs typeface="Arial" charset="0"/>
                </a:rPr>
                <a:t>D of State</a:t>
              </a:r>
            </a:p>
            <a:p>
              <a:pPr defTabSz="820738" eaLnBrk="0" hangingPunct="0">
                <a:defRPr/>
              </a:pPr>
              <a:r>
                <a:rPr lang="en-US" sz="1200" b="1" dirty="0">
                  <a:solidFill>
                    <a:srgbClr val="FF0000"/>
                  </a:solidFill>
                  <a:latin typeface="Arial" charset="0"/>
                  <a:cs typeface="Arial" charset="0"/>
                </a:rPr>
                <a:t>D of Treasury       	       USPS	 </a:t>
              </a:r>
            </a:p>
            <a:p>
              <a:pPr defTabSz="820738" eaLnBrk="0" hangingPunct="0">
                <a:defRPr/>
              </a:pPr>
              <a:r>
                <a:rPr lang="en-US" sz="1200" b="1" dirty="0">
                  <a:solidFill>
                    <a:srgbClr val="FF0000"/>
                  </a:solidFill>
                  <a:latin typeface="Arial" charset="0"/>
                  <a:cs typeface="Arial" charset="0"/>
                </a:rPr>
                <a:t>Patent &amp; Trademark </a:t>
              </a:r>
              <a:r>
                <a:rPr lang="en-US" sz="1200" b="1" dirty="0" err="1">
                  <a:solidFill>
                    <a:srgbClr val="FF0000"/>
                  </a:solidFill>
                  <a:latin typeface="Arial" charset="0"/>
                  <a:cs typeface="Arial" charset="0"/>
                </a:rPr>
                <a:t>Ofc</a:t>
              </a:r>
              <a:r>
                <a:rPr lang="en-US" sz="1200" b="1" dirty="0">
                  <a:solidFill>
                    <a:srgbClr val="030409"/>
                  </a:solidFill>
                  <a:latin typeface="Arial" charset="0"/>
                  <a:cs typeface="Arial" charset="0"/>
                </a:rPr>
                <a:t>  </a:t>
              </a:r>
              <a:r>
                <a:rPr lang="en-US" sz="1200" b="1" dirty="0">
                  <a:solidFill>
                    <a:srgbClr val="FF0000"/>
                  </a:solidFill>
                  <a:latin typeface="Arial" charset="0"/>
                  <a:cs typeface="Arial" charset="0"/>
                </a:rPr>
                <a:t>    </a:t>
              </a:r>
              <a:r>
                <a:rPr lang="en-US" sz="1200" b="1" dirty="0" smtClean="0">
                  <a:solidFill>
                    <a:srgbClr val="FF0000"/>
                  </a:solidFill>
                  <a:latin typeface="Arial" charset="0"/>
                  <a:cs typeface="Arial" charset="0"/>
                </a:rPr>
                <a:t>  </a:t>
              </a:r>
              <a:r>
                <a:rPr lang="en-US" sz="1200" b="1" dirty="0">
                  <a:solidFill>
                    <a:srgbClr val="FF0000"/>
                  </a:solidFill>
                  <a:latin typeface="Arial" charset="0"/>
                  <a:cs typeface="Arial" charset="0"/>
                </a:rPr>
                <a:t>DHS</a:t>
              </a:r>
            </a:p>
            <a:p>
              <a:pPr defTabSz="820738" eaLnBrk="0" hangingPunct="0">
                <a:defRPr/>
              </a:pPr>
              <a:r>
                <a:rPr lang="en-US" sz="1200" b="1" dirty="0">
                  <a:solidFill>
                    <a:srgbClr val="030409"/>
                  </a:solidFill>
                  <a:latin typeface="Arial" charset="0"/>
                  <a:cs typeface="Arial" charset="0"/>
                </a:rPr>
                <a:t>State of Illinois                        </a:t>
              </a:r>
              <a:r>
                <a:rPr lang="en-US" sz="1200" b="1" dirty="0">
                  <a:solidFill>
                    <a:srgbClr val="000000"/>
                  </a:solidFill>
                  <a:latin typeface="Arial" charset="0"/>
                  <a:cs typeface="Arial" charset="0"/>
                </a:rPr>
                <a:t>DEA CSOS </a:t>
              </a:r>
              <a:endParaRPr lang="en-US" sz="1200" b="1" dirty="0">
                <a:solidFill>
                  <a:srgbClr val="FF0000"/>
                </a:solidFill>
                <a:latin typeface="Arial" charset="0"/>
                <a:cs typeface="Arial" charset="0"/>
              </a:endParaRPr>
            </a:p>
            <a:p>
              <a:pPr defTabSz="820738" eaLnBrk="0" hangingPunct="0">
                <a:defRPr/>
              </a:pPr>
              <a:r>
                <a:rPr lang="en-US" sz="1200" b="1" u="sng" dirty="0">
                  <a:solidFill>
                    <a:srgbClr val="030409"/>
                  </a:solidFill>
                  <a:latin typeface="Arial" charset="0"/>
                  <a:cs typeface="Arial" charset="0"/>
                </a:rPr>
                <a:t>Credential Svc Providers:</a:t>
              </a:r>
              <a:endParaRPr lang="en-US" sz="1200" b="1" dirty="0">
                <a:solidFill>
                  <a:srgbClr val="FF0000"/>
                </a:solidFill>
                <a:latin typeface="Arial" charset="0"/>
                <a:cs typeface="Arial" charset="0"/>
              </a:endParaRPr>
            </a:p>
            <a:p>
              <a:pPr defTabSz="820738" eaLnBrk="0" hangingPunct="0">
                <a:defRPr/>
              </a:pPr>
              <a:r>
                <a:rPr lang="en-US" sz="1200" b="1" dirty="0">
                  <a:solidFill>
                    <a:srgbClr val="FF0000"/>
                  </a:solidFill>
                  <a:latin typeface="Arial" charset="0"/>
                  <a:cs typeface="Arial" charset="0"/>
                </a:rPr>
                <a:t>VeriSign </a:t>
              </a:r>
              <a:r>
                <a:rPr lang="en-US" sz="1200" b="1" dirty="0" smtClean="0">
                  <a:solidFill>
                    <a:srgbClr val="FF0000"/>
                  </a:solidFill>
                  <a:latin typeface="Arial" charset="0"/>
                  <a:cs typeface="Arial" charset="0"/>
                </a:rPr>
                <a:t>      Verizon Business      </a:t>
              </a:r>
            </a:p>
            <a:p>
              <a:pPr defTabSz="820738" eaLnBrk="0" hangingPunct="0">
                <a:defRPr/>
              </a:pPr>
              <a:r>
                <a:rPr lang="en-US" sz="1200" b="1" dirty="0" smtClean="0">
                  <a:solidFill>
                    <a:srgbClr val="FF0000"/>
                  </a:solidFill>
                  <a:latin typeface="Arial" charset="0"/>
                  <a:cs typeface="Arial" charset="0"/>
                </a:rPr>
                <a:t>Entrust          ORC</a:t>
              </a:r>
              <a:endParaRPr lang="en-US" sz="1200" b="1" dirty="0">
                <a:solidFill>
                  <a:srgbClr val="030409"/>
                </a:solidFill>
                <a:latin typeface="Arial" charset="0"/>
                <a:cs typeface="Arial" charset="0"/>
              </a:endParaRPr>
            </a:p>
            <a:p>
              <a:pPr defTabSz="820738" eaLnBrk="0" hangingPunct="0">
                <a:defRPr/>
              </a:pPr>
              <a:r>
                <a:rPr lang="en-US" sz="1200" b="1" dirty="0">
                  <a:solidFill>
                    <a:srgbClr val="FF0000"/>
                  </a:solidFill>
                  <a:latin typeface="Arial" charset="0"/>
                  <a:cs typeface="Arial" charset="0"/>
                </a:rPr>
                <a:t>DoD ECAs (ORC, </a:t>
              </a:r>
              <a:r>
                <a:rPr lang="en-US" sz="1200" b="1" dirty="0" err="1">
                  <a:solidFill>
                    <a:srgbClr val="FF0000"/>
                  </a:solidFill>
                  <a:latin typeface="Arial" charset="0"/>
                  <a:cs typeface="Arial" charset="0"/>
                </a:rPr>
                <a:t>IdenTrust</a:t>
              </a:r>
              <a:r>
                <a:rPr lang="en-US" sz="1200" b="1" dirty="0">
                  <a:solidFill>
                    <a:srgbClr val="FF0000"/>
                  </a:solidFill>
                  <a:latin typeface="Arial" charset="0"/>
                  <a:cs typeface="Arial" charset="0"/>
                </a:rPr>
                <a:t>, VeriSign)</a:t>
              </a:r>
            </a:p>
            <a:p>
              <a:pPr defTabSz="820738" eaLnBrk="0" hangingPunct="0">
                <a:defRPr/>
              </a:pPr>
              <a:r>
                <a:rPr lang="en-US" sz="1200" b="1" dirty="0">
                  <a:solidFill>
                    <a:srgbClr val="030409"/>
                  </a:solidFill>
                  <a:latin typeface="Arial" charset="0"/>
                  <a:cs typeface="Arial" charset="0"/>
                </a:rPr>
                <a:t>ACES (</a:t>
              </a:r>
              <a:r>
                <a:rPr lang="en-US" sz="1200" b="1" dirty="0" err="1">
                  <a:solidFill>
                    <a:srgbClr val="030409"/>
                  </a:solidFill>
                  <a:latin typeface="Arial" charset="0"/>
                  <a:cs typeface="Arial" charset="0"/>
                </a:rPr>
                <a:t>IdenTrust</a:t>
              </a:r>
              <a:r>
                <a:rPr lang="en-US" sz="1200" b="1" dirty="0">
                  <a:solidFill>
                    <a:srgbClr val="030409"/>
                  </a:solidFill>
                  <a:latin typeface="Arial" charset="0"/>
                  <a:cs typeface="Arial" charset="0"/>
                </a:rPr>
                <a:t> &amp; ORC)</a:t>
              </a:r>
            </a:p>
          </p:txBody>
        </p:sp>
        <p:sp>
          <p:nvSpPr>
            <p:cNvPr id="18" name="Text Box 13"/>
            <p:cNvSpPr txBox="1">
              <a:spLocks noChangeArrowheads="1"/>
            </p:cNvSpPr>
            <p:nvPr/>
          </p:nvSpPr>
          <p:spPr bwMode="auto">
            <a:xfrm>
              <a:off x="76200" y="3124801"/>
              <a:ext cx="2148111" cy="2482120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82048" tIns="41025" rIns="82048" bIns="41025">
              <a:normAutofit fontScale="92500" lnSpcReduction="20000"/>
            </a:bodyPr>
            <a:lstStyle/>
            <a:p>
              <a:pPr algn="ctr" defTabSz="820738" eaLnBrk="0" hangingPunct="0">
                <a:defRPr/>
              </a:pPr>
              <a:r>
                <a:rPr lang="en-US" sz="1200" b="1" u="sng" dirty="0">
                  <a:solidFill>
                    <a:srgbClr val="030409"/>
                  </a:solidFill>
                  <a:latin typeface="Arial" charset="0"/>
                  <a:cs typeface="Arial" charset="0"/>
                </a:rPr>
                <a:t>Participants</a:t>
              </a:r>
            </a:p>
            <a:p>
              <a:pPr algn="ctr" defTabSz="820738" eaLnBrk="0" hangingPunct="0">
                <a:defRPr/>
              </a:pPr>
              <a:r>
                <a:rPr lang="en-US" sz="1200" b="1" u="sng" dirty="0">
                  <a:solidFill>
                    <a:srgbClr val="030409"/>
                  </a:solidFill>
                  <a:latin typeface="Arial" charset="0"/>
                  <a:cs typeface="Arial" charset="0"/>
                </a:rPr>
                <a:t>Cross Certified:</a:t>
              </a:r>
            </a:p>
            <a:p>
              <a:pPr defTabSz="820738" eaLnBrk="0" hangingPunct="0">
                <a:defRPr/>
              </a:pPr>
              <a:r>
                <a:rPr lang="en-US" sz="1200" b="1" dirty="0">
                  <a:solidFill>
                    <a:srgbClr val="FF0000"/>
                  </a:solidFill>
                  <a:latin typeface="Arial" charset="0"/>
                  <a:cs typeface="Arial" charset="0"/>
                </a:rPr>
                <a:t>Boeing</a:t>
              </a:r>
            </a:p>
            <a:p>
              <a:pPr defTabSz="820738" eaLnBrk="0" hangingPunct="0">
                <a:defRPr/>
              </a:pPr>
              <a:r>
                <a:rPr lang="en-US" sz="1200" b="1" dirty="0">
                  <a:solidFill>
                    <a:srgbClr val="FF0000"/>
                  </a:solidFill>
                  <a:latin typeface="Arial" charset="0"/>
                  <a:cs typeface="Arial" charset="0"/>
                </a:rPr>
                <a:t>Lockheed Martin </a:t>
              </a:r>
            </a:p>
            <a:p>
              <a:pPr defTabSz="820738" eaLnBrk="0" hangingPunct="0">
                <a:defRPr/>
              </a:pPr>
              <a:r>
                <a:rPr lang="en-US" sz="1200" b="1" dirty="0">
                  <a:solidFill>
                    <a:srgbClr val="FF0000"/>
                  </a:solidFill>
                  <a:latin typeface="Arial" charset="0"/>
                  <a:cs typeface="Arial" charset="0"/>
                </a:rPr>
                <a:t>Northrop Grumman </a:t>
              </a:r>
            </a:p>
            <a:p>
              <a:pPr defTabSz="820738" eaLnBrk="0" hangingPunct="0">
                <a:defRPr/>
              </a:pPr>
              <a:r>
                <a:rPr lang="en-US" sz="1200" b="1" dirty="0">
                  <a:solidFill>
                    <a:srgbClr val="FF0000"/>
                  </a:solidFill>
                  <a:latin typeface="Arial" charset="0"/>
                  <a:cs typeface="Arial" charset="0"/>
                </a:rPr>
                <a:t>Raytheon</a:t>
              </a:r>
            </a:p>
            <a:p>
              <a:pPr defTabSz="820738" eaLnBrk="0" hangingPunct="0">
                <a:defRPr/>
              </a:pPr>
              <a:r>
                <a:rPr lang="en-US" sz="1200" b="1" dirty="0" smtClean="0">
                  <a:solidFill>
                    <a:srgbClr val="FF0000"/>
                  </a:solidFill>
                  <a:latin typeface="Arial" charset="0"/>
                  <a:cs typeface="Arial" charset="0"/>
                </a:rPr>
                <a:t>EADS/Airbus</a:t>
              </a:r>
            </a:p>
            <a:p>
              <a:pPr defTabSz="820738" eaLnBrk="0" hangingPunct="0">
                <a:defRPr/>
              </a:pPr>
              <a:r>
                <a:rPr lang="en-US" sz="1200" b="1" dirty="0" smtClean="0">
                  <a:solidFill>
                    <a:srgbClr val="FF0000"/>
                  </a:solidFill>
                  <a:latin typeface="Arial" charset="0"/>
                  <a:cs typeface="Arial" charset="0"/>
                </a:rPr>
                <a:t>MOD NL</a:t>
              </a:r>
              <a:endParaRPr lang="en-US" sz="1200" b="1" dirty="0">
                <a:solidFill>
                  <a:srgbClr val="FF0000"/>
                </a:solidFill>
                <a:latin typeface="Arial" charset="0"/>
                <a:cs typeface="Arial" charset="0"/>
              </a:endParaRPr>
            </a:p>
            <a:p>
              <a:pPr defTabSz="820738" eaLnBrk="0" hangingPunct="0">
                <a:defRPr/>
              </a:pPr>
              <a:endParaRPr lang="en-US" sz="1200" b="1" dirty="0">
                <a:solidFill>
                  <a:srgbClr val="FF0000"/>
                </a:solidFill>
                <a:latin typeface="Arial" charset="0"/>
                <a:cs typeface="Arial" charset="0"/>
              </a:endParaRPr>
            </a:p>
            <a:p>
              <a:pPr defTabSz="820738" eaLnBrk="0" hangingPunct="0">
                <a:defRPr/>
              </a:pPr>
              <a:r>
                <a:rPr lang="en-US" sz="1200" b="1" u="sng" dirty="0">
                  <a:solidFill>
                    <a:srgbClr val="030409"/>
                  </a:solidFill>
                  <a:latin typeface="Arial" charset="0"/>
                  <a:cs typeface="Arial" charset="0"/>
                </a:rPr>
                <a:t>Credential Svc Providers:</a:t>
              </a:r>
            </a:p>
            <a:p>
              <a:pPr defTabSz="820738" eaLnBrk="0" hangingPunct="0">
                <a:defRPr/>
              </a:pPr>
              <a:r>
                <a:rPr lang="en-US" sz="1200" b="1" dirty="0" smtClean="0">
                  <a:solidFill>
                    <a:srgbClr val="FF0000"/>
                  </a:solidFill>
                  <a:latin typeface="Arial" charset="0"/>
                  <a:cs typeface="Arial" charset="0"/>
                </a:rPr>
                <a:t>Exostar</a:t>
              </a:r>
              <a:r>
                <a:rPr lang="en-US" sz="1200" b="1" dirty="0">
                  <a:solidFill>
                    <a:srgbClr val="FF0000"/>
                  </a:solidFill>
                  <a:latin typeface="Arial" charset="0"/>
                  <a:cs typeface="Arial" charset="0"/>
                </a:rPr>
                <a:t>,</a:t>
              </a:r>
              <a:r>
                <a:rPr lang="en-US" sz="1200" b="1" dirty="0">
                  <a:solidFill>
                    <a:srgbClr val="030409"/>
                  </a:solidFill>
                  <a:latin typeface="Arial" charset="0"/>
                  <a:cs typeface="Arial" charset="0"/>
                </a:rPr>
                <a:t> SITA</a:t>
              </a:r>
              <a:r>
                <a:rPr lang="en-US" sz="1200" b="1" dirty="0">
                  <a:solidFill>
                    <a:srgbClr val="000000"/>
                  </a:solidFill>
                  <a:latin typeface="Arial" charset="0"/>
                  <a:cs typeface="Arial" charset="0"/>
                </a:rPr>
                <a:t>, ARINC,</a:t>
              </a:r>
            </a:p>
            <a:p>
              <a:pPr defTabSz="820738" eaLnBrk="0" hangingPunct="0">
                <a:defRPr/>
              </a:pPr>
              <a:r>
                <a:rPr lang="en-US" sz="1200" b="1" dirty="0" err="1" smtClean="0">
                  <a:solidFill>
                    <a:srgbClr val="FF0000"/>
                  </a:solidFill>
                  <a:latin typeface="Arial" charset="0"/>
                  <a:cs typeface="Arial" charset="0"/>
                </a:rPr>
                <a:t>CitiBank</a:t>
              </a:r>
              <a:r>
                <a:rPr lang="en-US" sz="1200" b="1" dirty="0" smtClean="0">
                  <a:solidFill>
                    <a:srgbClr val="FF0000"/>
                  </a:solidFill>
                  <a:latin typeface="Arial" charset="0"/>
                  <a:cs typeface="Arial" charset="0"/>
                </a:rPr>
                <a:t>, </a:t>
              </a:r>
            </a:p>
            <a:p>
              <a:pPr defTabSz="820738" eaLnBrk="0" hangingPunct="0">
                <a:defRPr/>
              </a:pPr>
              <a:r>
                <a:rPr lang="en-US" sz="1200" b="1" dirty="0" smtClean="0">
                  <a:solidFill>
                    <a:srgbClr val="FF0000"/>
                  </a:solidFill>
                  <a:latin typeface="Arial" charset="0"/>
                  <a:cs typeface="Arial" charset="0"/>
                </a:rPr>
                <a:t>HID (</a:t>
              </a:r>
              <a:r>
                <a:rPr lang="en-US" sz="1200" b="1" dirty="0" err="1" smtClean="0">
                  <a:solidFill>
                    <a:srgbClr val="FF0000"/>
                  </a:solidFill>
                  <a:latin typeface="Arial" charset="0"/>
                  <a:cs typeface="Arial" charset="0"/>
                </a:rPr>
                <a:t>ActivIdentity</a:t>
              </a:r>
              <a:r>
                <a:rPr lang="en-US" sz="1200" b="1" dirty="0" smtClean="0">
                  <a:solidFill>
                    <a:srgbClr val="FF0000"/>
                  </a:solidFill>
                  <a:latin typeface="Arial" charset="0"/>
                  <a:cs typeface="Arial" charset="0"/>
                </a:rPr>
                <a:t>)</a:t>
              </a:r>
              <a:endParaRPr lang="en-US" sz="1200" b="1" dirty="0">
                <a:solidFill>
                  <a:srgbClr val="FF0000"/>
                </a:solidFill>
                <a:latin typeface="Arial" charset="0"/>
                <a:cs typeface="Arial" charset="0"/>
              </a:endParaRPr>
            </a:p>
            <a:p>
              <a:pPr defTabSz="820738" eaLnBrk="0" hangingPunct="0">
                <a:defRPr/>
              </a:pPr>
              <a:endParaRPr lang="en-US" sz="1200" b="1" dirty="0">
                <a:solidFill>
                  <a:srgbClr val="FF0000"/>
                </a:solidFill>
                <a:latin typeface="Arial" charset="0"/>
                <a:cs typeface="Arial" charset="0"/>
              </a:endParaRPr>
            </a:p>
            <a:p>
              <a:pPr defTabSz="820738" eaLnBrk="0" hangingPunct="0">
                <a:defRPr/>
              </a:pPr>
              <a:r>
                <a:rPr lang="en-US" sz="1200" b="1" dirty="0">
                  <a:solidFill>
                    <a:srgbClr val="FF0000"/>
                  </a:solidFill>
                  <a:latin typeface="Arial" charset="0"/>
                  <a:cs typeface="Arial" charset="0"/>
                </a:rPr>
                <a:t>    BAE Systems (</a:t>
              </a:r>
              <a:r>
                <a:rPr lang="en-US" sz="1200" b="1" dirty="0" err="1">
                  <a:solidFill>
                    <a:srgbClr val="FF0000"/>
                  </a:solidFill>
                  <a:latin typeface="Arial" charset="0"/>
                  <a:cs typeface="Arial" charset="0"/>
                </a:rPr>
                <a:t>Exostar</a:t>
              </a:r>
              <a:r>
                <a:rPr lang="en-US" sz="1200" b="1" dirty="0">
                  <a:solidFill>
                    <a:srgbClr val="FF0000"/>
                  </a:solidFill>
                  <a:latin typeface="Arial" charset="0"/>
                  <a:cs typeface="Arial" charset="0"/>
                </a:rPr>
                <a:t>)</a:t>
              </a:r>
              <a:endParaRPr lang="en-US" sz="1200" b="1" dirty="0">
                <a:solidFill>
                  <a:srgbClr val="030409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19" name="Line 15"/>
            <p:cNvSpPr>
              <a:spLocks noChangeShapeType="1"/>
            </p:cNvSpPr>
            <p:nvPr/>
          </p:nvSpPr>
          <p:spPr bwMode="auto">
            <a:xfrm flipH="1">
              <a:off x="3705404" y="3343606"/>
              <a:ext cx="539216" cy="330832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45720" rIns="45720" anchor="ctr">
              <a:normAutofit fontScale="25000" lnSpcReduction="20000"/>
            </a:bodyPr>
            <a:lstStyle/>
            <a:p>
              <a:pPr>
                <a:defRPr/>
              </a:pPr>
              <a:endParaRPr lang="en-US" b="1">
                <a:solidFill>
                  <a:srgbClr val="000000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20" name="Line 16"/>
            <p:cNvSpPr>
              <a:spLocks noChangeShapeType="1"/>
            </p:cNvSpPr>
            <p:nvPr/>
          </p:nvSpPr>
          <p:spPr bwMode="auto">
            <a:xfrm flipV="1">
              <a:off x="6378723" y="4495393"/>
              <a:ext cx="738796" cy="65291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45720" rIns="45720" anchor="ctr">
              <a:normAutofit fontScale="25000" lnSpcReduction="20000"/>
            </a:bodyPr>
            <a:lstStyle/>
            <a:p>
              <a:pPr>
                <a:defRPr/>
              </a:pPr>
              <a:endParaRPr lang="en-US" b="1">
                <a:solidFill>
                  <a:srgbClr val="000000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21" name="Text Box 17"/>
            <p:cNvSpPr txBox="1">
              <a:spLocks noChangeArrowheads="1"/>
            </p:cNvSpPr>
            <p:nvPr/>
          </p:nvSpPr>
          <p:spPr bwMode="auto">
            <a:xfrm rot="3551212">
              <a:off x="4418096" y="3952709"/>
              <a:ext cx="2070766" cy="63550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82048" tIns="41025" rIns="82048" bIns="41025">
              <a:normAutofit fontScale="92500" lnSpcReduction="10000"/>
            </a:bodyPr>
            <a:lstStyle/>
            <a:p>
              <a:pPr algn="ctr" defTabSz="820738" eaLnBrk="0" hangingPunct="0">
                <a:defRPr/>
              </a:pPr>
              <a:r>
                <a:rPr lang="en-US" sz="1100" b="1" dirty="0">
                  <a:solidFill>
                    <a:srgbClr val="000000"/>
                  </a:solidFill>
                  <a:latin typeface="Arial" charset="0"/>
                  <a:cs typeface="Arial" charset="0"/>
                </a:rPr>
                <a:t>Cross</a:t>
              </a:r>
              <a:r>
                <a:rPr lang="en-US" sz="1200" b="1" dirty="0">
                  <a:solidFill>
                    <a:srgbClr val="000000"/>
                  </a:solidFill>
                  <a:latin typeface="Arial" charset="0"/>
                  <a:cs typeface="Arial" charset="0"/>
                </a:rPr>
                <a:t> Certified at “Commercial Best Practices” Level</a:t>
              </a:r>
            </a:p>
          </p:txBody>
        </p:sp>
        <p:sp>
          <p:nvSpPr>
            <p:cNvPr id="22" name="Line 18"/>
            <p:cNvSpPr>
              <a:spLocks noChangeShapeType="1"/>
            </p:cNvSpPr>
            <p:nvPr/>
          </p:nvSpPr>
          <p:spPr bwMode="auto">
            <a:xfrm flipH="1">
              <a:off x="5181244" y="2590918"/>
              <a:ext cx="686275" cy="456863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45720" rIns="45720" anchor="ctr">
              <a:normAutofit fontScale="25000" lnSpcReduction="20000"/>
            </a:bodyPr>
            <a:lstStyle/>
            <a:p>
              <a:pPr>
                <a:defRPr/>
              </a:pPr>
              <a:endParaRPr lang="en-US" b="1">
                <a:solidFill>
                  <a:srgbClr val="000000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23" name="Text Box 19"/>
            <p:cNvSpPr txBox="1">
              <a:spLocks noChangeArrowheads="1"/>
            </p:cNvSpPr>
            <p:nvPr/>
          </p:nvSpPr>
          <p:spPr bwMode="auto">
            <a:xfrm>
              <a:off x="617167" y="945507"/>
              <a:ext cx="2976192" cy="1645411"/>
            </a:xfrm>
            <a:prstGeom prst="rect">
              <a:avLst/>
            </a:prstGeom>
            <a:noFill/>
            <a:ln w="28575" algn="ctr">
              <a:solidFill>
                <a:srgbClr val="000000"/>
              </a:solidFill>
              <a:miter lim="800000"/>
              <a:headEnd/>
              <a:tailEnd/>
            </a:ln>
          </p:spPr>
          <p:txBody>
            <a:bodyPr>
              <a:normAutofit fontScale="92500" lnSpcReduction="10000"/>
            </a:bodyPr>
            <a:lstStyle/>
            <a:p>
              <a:pPr algn="ctr">
                <a:spcBef>
                  <a:spcPct val="50000"/>
                </a:spcBef>
                <a:defRPr/>
              </a:pPr>
              <a:r>
                <a:rPr lang="en-US" sz="1000" b="1" u="sng" dirty="0">
                  <a:solidFill>
                    <a:srgbClr val="FF0000"/>
                  </a:solidFill>
                  <a:latin typeface="Arial" charset="0"/>
                  <a:cs typeface="Arial" charset="0"/>
                </a:rPr>
                <a:t>Shared Service Providers</a:t>
              </a:r>
            </a:p>
            <a:p>
              <a:pPr algn="ctr">
                <a:spcBef>
                  <a:spcPct val="50000"/>
                </a:spcBef>
                <a:defRPr/>
              </a:pPr>
              <a:r>
                <a:rPr lang="en-US" sz="1000" b="1" dirty="0">
                  <a:solidFill>
                    <a:srgbClr val="FF0000"/>
                  </a:solidFill>
                  <a:latin typeface="Arial" charset="0"/>
                  <a:cs typeface="Arial" charset="0"/>
                </a:rPr>
                <a:t>VeriSign, Inc. </a:t>
              </a:r>
            </a:p>
            <a:p>
              <a:pPr algn="ctr">
                <a:spcBef>
                  <a:spcPct val="50000"/>
                </a:spcBef>
                <a:defRPr/>
              </a:pPr>
              <a:r>
                <a:rPr lang="en-US" sz="1000" b="1" dirty="0">
                  <a:solidFill>
                    <a:srgbClr val="FF0000"/>
                  </a:solidFill>
                  <a:latin typeface="Arial" charset="0"/>
                  <a:cs typeface="Arial" charset="0"/>
                </a:rPr>
                <a:t>Symantec</a:t>
              </a:r>
            </a:p>
            <a:p>
              <a:pPr algn="ctr">
                <a:spcBef>
                  <a:spcPct val="50000"/>
                </a:spcBef>
                <a:defRPr/>
              </a:pPr>
              <a:r>
                <a:rPr lang="en-US" sz="1000" b="1" dirty="0">
                  <a:solidFill>
                    <a:srgbClr val="FF0000"/>
                  </a:solidFill>
                  <a:latin typeface="Arial" charset="0"/>
                  <a:cs typeface="Arial" charset="0"/>
                </a:rPr>
                <a:t>Operational Research Consultants, Inc. </a:t>
              </a:r>
            </a:p>
            <a:p>
              <a:pPr algn="ctr">
                <a:spcBef>
                  <a:spcPct val="50000"/>
                </a:spcBef>
                <a:defRPr/>
              </a:pPr>
              <a:r>
                <a:rPr lang="en-US" sz="1000" b="1" dirty="0">
                  <a:solidFill>
                    <a:srgbClr val="FF0000"/>
                  </a:solidFill>
                  <a:latin typeface="Arial" charset="0"/>
                  <a:cs typeface="Arial" charset="0"/>
                </a:rPr>
                <a:t>The Department of the Treasury </a:t>
              </a:r>
            </a:p>
            <a:p>
              <a:pPr algn="ctr">
                <a:spcBef>
                  <a:spcPct val="50000"/>
                </a:spcBef>
                <a:defRPr/>
              </a:pPr>
              <a:r>
                <a:rPr lang="en-US" sz="1000" b="1" dirty="0">
                  <a:solidFill>
                    <a:srgbClr val="FF0000"/>
                  </a:solidFill>
                  <a:latin typeface="Arial" charset="0"/>
                  <a:cs typeface="Arial" charset="0"/>
                </a:rPr>
                <a:t>Entrust Managed Services </a:t>
              </a:r>
            </a:p>
            <a:p>
              <a:pPr algn="ctr">
                <a:spcBef>
                  <a:spcPct val="50000"/>
                </a:spcBef>
                <a:defRPr/>
              </a:pPr>
              <a:r>
                <a:rPr lang="en-US" sz="1000" b="1" dirty="0">
                  <a:solidFill>
                    <a:srgbClr val="FF0000"/>
                  </a:solidFill>
                  <a:latin typeface="Arial" charset="0"/>
                  <a:cs typeface="Arial" charset="0"/>
                </a:rPr>
                <a:t>U.S. Government Printing Office</a:t>
              </a:r>
            </a:p>
          </p:txBody>
        </p:sp>
        <p:sp>
          <p:nvSpPr>
            <p:cNvPr id="24" name="Text Box 20"/>
            <p:cNvSpPr txBox="1">
              <a:spLocks noChangeArrowheads="1"/>
            </p:cNvSpPr>
            <p:nvPr/>
          </p:nvSpPr>
          <p:spPr bwMode="auto">
            <a:xfrm>
              <a:off x="2291001" y="4309848"/>
              <a:ext cx="1764707" cy="3745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82048" tIns="41025" rIns="82048" bIns="41025">
              <a:normAutofit fontScale="92500" lnSpcReduction="20000"/>
            </a:bodyPr>
            <a:lstStyle/>
            <a:p>
              <a:pPr algn="ctr" defTabSz="820738" eaLnBrk="0" hangingPunct="0">
                <a:spcBef>
                  <a:spcPct val="50000"/>
                </a:spcBef>
                <a:defRPr/>
              </a:pPr>
              <a:r>
                <a:rPr lang="en-US" sz="1900" b="1" u="sng" dirty="0">
                  <a:solidFill>
                    <a:srgbClr val="FF0000"/>
                  </a:solidFill>
                  <a:latin typeface="Arial" charset="0"/>
                  <a:cs typeface="Arial" charset="0"/>
                </a:rPr>
                <a:t>PKI Bridges</a:t>
              </a:r>
            </a:p>
          </p:txBody>
        </p:sp>
        <p:sp>
          <p:nvSpPr>
            <p:cNvPr id="25" name="Text Box 21"/>
            <p:cNvSpPr txBox="1">
              <a:spLocks noChangeArrowheads="1"/>
            </p:cNvSpPr>
            <p:nvPr/>
          </p:nvSpPr>
          <p:spPr bwMode="auto">
            <a:xfrm>
              <a:off x="7294601" y="5898657"/>
              <a:ext cx="2086836" cy="504125"/>
            </a:xfrm>
            <a:prstGeom prst="rect">
              <a:avLst/>
            </a:prstGeom>
            <a:noFill/>
            <a:ln w="12700" algn="ctr">
              <a:solidFill>
                <a:srgbClr val="FF0000"/>
              </a:solidFill>
              <a:miter lim="800000"/>
              <a:headEnd/>
              <a:tailEnd/>
            </a:ln>
          </p:spPr>
          <p:txBody>
            <a:bodyPr anchor="ctr" anchorCtr="1"/>
            <a:lstStyle/>
            <a:p>
              <a:pPr algn="ctr">
                <a:lnSpc>
                  <a:spcPct val="50000"/>
                </a:lnSpc>
                <a:spcBef>
                  <a:spcPct val="50000"/>
                </a:spcBef>
              </a:pPr>
              <a:r>
                <a:rPr lang="en-US" sz="1200" b="1" dirty="0">
                  <a:solidFill>
                    <a:srgbClr val="FF0000"/>
                  </a:solidFill>
                </a:rPr>
                <a:t>Red:  IAL-4</a:t>
              </a:r>
            </a:p>
            <a:p>
              <a:pPr algn="ctr">
                <a:lnSpc>
                  <a:spcPct val="50000"/>
                </a:lnSpc>
                <a:spcBef>
                  <a:spcPct val="50000"/>
                </a:spcBef>
              </a:pPr>
              <a:r>
                <a:rPr lang="en-US" sz="1200" b="1" dirty="0" err="1" smtClean="0">
                  <a:solidFill>
                    <a:srgbClr val="FF0000"/>
                  </a:solidFill>
                </a:rPr>
                <a:t>DoDI</a:t>
              </a:r>
              <a:r>
                <a:rPr lang="en-US" sz="1200" b="1" dirty="0" smtClean="0">
                  <a:solidFill>
                    <a:srgbClr val="FF0000"/>
                  </a:solidFill>
                </a:rPr>
                <a:t> 8520.03</a:t>
              </a:r>
              <a:endParaRPr lang="en-US" sz="1200" b="1" dirty="0">
                <a:solidFill>
                  <a:srgbClr val="FF0000"/>
                </a:solidFill>
              </a:endParaRPr>
            </a:p>
          </p:txBody>
        </p:sp>
        <p:sp>
          <p:nvSpPr>
            <p:cNvPr id="26" name="AutoShape 23"/>
            <p:cNvSpPr>
              <a:spLocks noChangeArrowheads="1"/>
            </p:cNvSpPr>
            <p:nvPr/>
          </p:nvSpPr>
          <p:spPr bwMode="auto">
            <a:xfrm>
              <a:off x="4172840" y="1470638"/>
              <a:ext cx="1129203" cy="736933"/>
            </a:xfrm>
            <a:prstGeom prst="roundRect">
              <a:avLst>
                <a:gd name="adj" fmla="val 16667"/>
              </a:avLst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</p:spPr>
          <p:txBody>
            <a:bodyPr anchor="ctr">
              <a:normAutofit fontScale="85000" lnSpcReduction="10000"/>
            </a:bodyPr>
            <a:lstStyle/>
            <a:p>
              <a:pPr algn="ctr">
                <a:defRPr/>
              </a:pPr>
              <a:r>
                <a:rPr lang="en-US" sz="1200" b="1" dirty="0">
                  <a:solidFill>
                    <a:srgbClr val="000000"/>
                  </a:solidFill>
                  <a:latin typeface="Arial" charset="0"/>
                  <a:cs typeface="Arial" charset="0"/>
                </a:rPr>
                <a:t>Federal Common Policy Root</a:t>
              </a:r>
            </a:p>
          </p:txBody>
        </p:sp>
        <p:sp>
          <p:nvSpPr>
            <p:cNvPr id="27" name="Line 25"/>
            <p:cNvSpPr>
              <a:spLocks noChangeShapeType="1"/>
            </p:cNvSpPr>
            <p:nvPr/>
          </p:nvSpPr>
          <p:spPr bwMode="auto">
            <a:xfrm flipH="1">
              <a:off x="3581103" y="1677190"/>
              <a:ext cx="575981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45720" rIns="45720" anchor="ctr">
              <a:normAutofit fontScale="25000" lnSpcReduction="20000"/>
            </a:bodyPr>
            <a:lstStyle/>
            <a:p>
              <a:pPr>
                <a:defRPr/>
              </a:pPr>
              <a:endParaRPr lang="en-US" b="1">
                <a:solidFill>
                  <a:srgbClr val="000000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28" name="Line 26"/>
            <p:cNvSpPr>
              <a:spLocks noChangeShapeType="1"/>
            </p:cNvSpPr>
            <p:nvPr/>
          </p:nvSpPr>
          <p:spPr bwMode="auto">
            <a:xfrm>
              <a:off x="4698050" y="2207572"/>
              <a:ext cx="29762" cy="651163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45720" rIns="45720" anchor="ctr">
              <a:normAutofit fontScale="25000" lnSpcReduction="20000"/>
            </a:bodyPr>
            <a:lstStyle/>
            <a:p>
              <a:pPr>
                <a:defRPr/>
              </a:pPr>
              <a:endParaRPr lang="en-US" b="1">
                <a:solidFill>
                  <a:srgbClr val="000000"/>
                </a:solidFill>
                <a:latin typeface="Arial" charset="0"/>
                <a:cs typeface="Arial" charset="0"/>
              </a:endParaRPr>
            </a:p>
          </p:txBody>
        </p:sp>
      </p:grpSp>
      <p:sp>
        <p:nvSpPr>
          <p:cNvPr id="35" name="Footer Placeholder 3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Unclassified</a:t>
            </a:r>
            <a:endParaRPr lang="en-US" dirty="0"/>
          </a:p>
        </p:txBody>
      </p:sp>
      <p:sp>
        <p:nvSpPr>
          <p:cNvPr id="36" name="Slide Number Placeholder 3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8D123559-88A4-4B0A-9C47-DF92C0AA1975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10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ea typeface="Lucida Sans Unicode" pitchFamily="34" charset="0"/>
              </a:rPr>
              <a:t>Identity Federations (PKI Based)</a:t>
            </a:r>
            <a:endParaRPr lang="en-US" dirty="0"/>
          </a:p>
        </p:txBody>
      </p:sp>
      <p:pic>
        <p:nvPicPr>
          <p:cNvPr id="29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04800" y="5696893"/>
            <a:ext cx="1295401" cy="5515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2097638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Unclassified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8D123559-88A4-4B0A-9C47-DF92C0AA1975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2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FICAM Key Components</a:t>
            </a:r>
            <a:endParaRPr lang="en-US" dirty="0"/>
          </a:p>
        </p:txBody>
      </p:sp>
      <p:sp>
        <p:nvSpPr>
          <p:cNvPr id="10" name="Rectangle 3"/>
          <p:cNvSpPr>
            <a:spLocks noGrp="1" noChangeArrowheads="1"/>
          </p:cNvSpPr>
          <p:nvPr>
            <p:ph idx="1"/>
          </p:nvPr>
        </p:nvSpPr>
        <p:spPr>
          <a:xfrm>
            <a:off x="381000" y="5638800"/>
            <a:ext cx="8229600" cy="646331"/>
          </a:xfrm>
          <a:solidFill>
            <a:schemeClr val="accent2">
              <a:lumMod val="75000"/>
            </a:schemeClr>
          </a:solidFill>
        </p:spPr>
        <p:txBody>
          <a:bodyPr>
            <a:spAutoFit/>
          </a:bodyPr>
          <a:lstStyle/>
          <a:p>
            <a:pPr marL="0" indent="0" algn="ctr">
              <a:buNone/>
            </a:pPr>
            <a:r>
              <a:rPr lang="en-US" sz="1800" b="1" i="1" dirty="0" smtClean="0">
                <a:solidFill>
                  <a:schemeClr val="accent3"/>
                </a:solidFill>
              </a:rPr>
              <a:t>ICAM represents the intersection of digital identities, credentials, and access control into one comprehensive approach</a:t>
            </a:r>
          </a:p>
        </p:txBody>
      </p:sp>
      <p:pic>
        <p:nvPicPr>
          <p:cNvPr id="11" name="Content Placeholder 4" descr="ICAM Overview Graphic2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503" y="1524000"/>
            <a:ext cx="6297697" cy="38404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Rectangle 6"/>
          <p:cNvSpPr>
            <a:spLocks noChangeArrowheads="1"/>
          </p:cNvSpPr>
          <p:nvPr/>
        </p:nvSpPr>
        <p:spPr bwMode="auto">
          <a:xfrm>
            <a:off x="6705601" y="2347520"/>
            <a:ext cx="2270454" cy="214828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>
              <a:spcBef>
                <a:spcPct val="20000"/>
              </a:spcBef>
              <a:defRPr/>
            </a:pPr>
            <a:r>
              <a:rPr lang="en-US" sz="1400" b="1" dirty="0" smtClean="0">
                <a:latin typeface="Arial" pitchFamily="34" charset="0"/>
                <a:cs typeface="Arial" pitchFamily="34" charset="0"/>
              </a:rPr>
              <a:t>FICAM Service Areas</a:t>
            </a:r>
          </a:p>
          <a:p>
            <a:pPr marL="234950" indent="-234950" eaLnBrk="0" hangingPunct="0">
              <a:spcBef>
                <a:spcPct val="20000"/>
              </a:spcBef>
              <a:buFont typeface="Wingdings" pitchFamily="2" charset="2"/>
              <a:buChar char="§"/>
              <a:defRPr/>
            </a:pPr>
            <a:r>
              <a:rPr lang="en-US" sz="1400" dirty="0" smtClean="0">
                <a:latin typeface="Arial" pitchFamily="34" charset="0"/>
                <a:cs typeface="Arial" pitchFamily="34" charset="0"/>
              </a:rPr>
              <a:t>Digital Identity</a:t>
            </a:r>
          </a:p>
          <a:p>
            <a:pPr marL="234950" indent="-234950" eaLnBrk="0" hangingPunct="0">
              <a:spcBef>
                <a:spcPct val="20000"/>
              </a:spcBef>
              <a:buFont typeface="Wingdings" pitchFamily="2" charset="2"/>
              <a:buChar char="§"/>
              <a:defRPr/>
            </a:pPr>
            <a:r>
              <a:rPr lang="en-US" sz="1400" dirty="0" smtClean="0">
                <a:latin typeface="Arial" pitchFamily="34" charset="0"/>
                <a:cs typeface="Arial" pitchFamily="34" charset="0"/>
              </a:rPr>
              <a:t>Credentialing</a:t>
            </a:r>
          </a:p>
          <a:p>
            <a:pPr marL="234950" indent="-234950" eaLnBrk="0" hangingPunct="0">
              <a:spcBef>
                <a:spcPct val="20000"/>
              </a:spcBef>
              <a:buFont typeface="Wingdings" pitchFamily="2" charset="2"/>
              <a:buChar char="§"/>
              <a:defRPr/>
            </a:pPr>
            <a:r>
              <a:rPr lang="en-US" sz="1400" dirty="0" smtClean="0">
                <a:latin typeface="Arial" pitchFamily="34" charset="0"/>
                <a:cs typeface="Arial" pitchFamily="34" charset="0"/>
              </a:rPr>
              <a:t>Privilege Management</a:t>
            </a:r>
          </a:p>
          <a:p>
            <a:pPr marL="234950" indent="-234950" eaLnBrk="0" hangingPunct="0">
              <a:spcBef>
                <a:spcPct val="20000"/>
              </a:spcBef>
              <a:buFont typeface="Wingdings" pitchFamily="2" charset="2"/>
              <a:buChar char="§"/>
              <a:defRPr/>
            </a:pPr>
            <a:r>
              <a:rPr lang="en-US" sz="1400" dirty="0" smtClean="0">
                <a:latin typeface="Arial" pitchFamily="34" charset="0"/>
                <a:cs typeface="Arial" pitchFamily="34" charset="0"/>
              </a:rPr>
              <a:t>Authentication</a:t>
            </a:r>
          </a:p>
          <a:p>
            <a:pPr marL="234950" indent="-234950" eaLnBrk="0" hangingPunct="0">
              <a:spcBef>
                <a:spcPct val="20000"/>
              </a:spcBef>
              <a:buFont typeface="Wingdings" pitchFamily="2" charset="2"/>
              <a:buChar char="§"/>
              <a:defRPr/>
            </a:pPr>
            <a:r>
              <a:rPr lang="en-US" sz="1400" dirty="0" smtClean="0">
                <a:latin typeface="Arial" pitchFamily="34" charset="0"/>
                <a:cs typeface="Arial" pitchFamily="34" charset="0"/>
              </a:rPr>
              <a:t>Authorization &amp; Access</a:t>
            </a:r>
          </a:p>
          <a:p>
            <a:pPr marL="234950" indent="-234950" eaLnBrk="0" hangingPunct="0">
              <a:spcBef>
                <a:spcPct val="20000"/>
              </a:spcBef>
              <a:buFont typeface="Wingdings" pitchFamily="2" charset="2"/>
              <a:buChar char="§"/>
              <a:defRPr/>
            </a:pPr>
            <a:r>
              <a:rPr lang="en-US" sz="1400" dirty="0" smtClean="0">
                <a:latin typeface="Arial" pitchFamily="34" charset="0"/>
                <a:cs typeface="Arial" pitchFamily="34" charset="0"/>
              </a:rPr>
              <a:t>Cryptography</a:t>
            </a:r>
          </a:p>
          <a:p>
            <a:pPr marL="234950" indent="-234950" eaLnBrk="0" hangingPunct="0">
              <a:spcBef>
                <a:spcPct val="20000"/>
              </a:spcBef>
              <a:buFont typeface="Wingdings" pitchFamily="2" charset="2"/>
              <a:buChar char="§"/>
              <a:defRPr/>
            </a:pPr>
            <a:r>
              <a:rPr lang="en-US" sz="1400" dirty="0" smtClean="0">
                <a:latin typeface="Arial" pitchFamily="34" charset="0"/>
                <a:cs typeface="Arial" pitchFamily="34" charset="0"/>
              </a:rPr>
              <a:t>Auditing and Reporting</a:t>
            </a:r>
            <a:endParaRPr lang="en-US" sz="14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079129858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98213" name="AutoShape 5"/>
          <p:cNvSpPr>
            <a:spLocks noChangeArrowheads="1"/>
          </p:cNvSpPr>
          <p:nvPr/>
        </p:nvSpPr>
        <p:spPr bwMode="auto">
          <a:xfrm rot="10800000">
            <a:off x="8077200" y="1828800"/>
            <a:ext cx="838200" cy="4114800"/>
          </a:xfrm>
          <a:prstGeom prst="upDownArrow">
            <a:avLst>
              <a:gd name="adj1" fmla="val 50000"/>
              <a:gd name="adj2" fmla="val 68562"/>
            </a:avLst>
          </a:prstGeom>
          <a:gradFill rotWithShape="1">
            <a:gsLst>
              <a:gs pos="0">
                <a:srgbClr val="CC0000"/>
              </a:gs>
              <a:gs pos="100000">
                <a:srgbClr val="CC0000">
                  <a:gamma/>
                  <a:shade val="46275"/>
                  <a:invGamma/>
                </a:srgbClr>
              </a:gs>
            </a:gsLst>
            <a:path path="rect">
              <a:fillToRect l="50000" t="50000" r="50000" b="50000"/>
            </a:path>
          </a:gra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eaVert"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400" b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Logical Access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400" b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Physical Access</a:t>
            </a:r>
          </a:p>
        </p:txBody>
      </p:sp>
      <p:pic>
        <p:nvPicPr>
          <p:cNvPr id="39939" name="Picture 22" descr="Interoperability graphic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66800" y="1295400"/>
            <a:ext cx="6918325" cy="4667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Footer Placeholder 8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Unclassified</a:t>
            </a:r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8D123559-88A4-4B0A-9C47-DF92C0AA1975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  <p:sp>
        <p:nvSpPr>
          <p:cNvPr id="39940" name="Rectangle 2"/>
          <p:cNvSpPr>
            <a:spLocks noGrp="1" noChangeArrowheads="1"/>
          </p:cNvSpPr>
          <p:nvPr>
            <p:ph type="title"/>
          </p:nvPr>
        </p:nvSpPr>
        <p:spPr>
          <a:xfrm>
            <a:off x="1355725" y="304800"/>
            <a:ext cx="6488113" cy="1143000"/>
          </a:xfrm>
        </p:spPr>
        <p:txBody>
          <a:bodyPr/>
          <a:lstStyle/>
          <a:p>
            <a:r>
              <a:rPr lang="en-US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ICAM Scope</a:t>
            </a:r>
            <a:br>
              <a:rPr lang="en-US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</a:br>
            <a:endParaRPr lang="en-US" sz="2800" b="1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598212" name="AutoShape 4"/>
          <p:cNvSpPr>
            <a:spLocks noChangeArrowheads="1"/>
          </p:cNvSpPr>
          <p:nvPr/>
        </p:nvSpPr>
        <p:spPr bwMode="auto">
          <a:xfrm rot="10800000">
            <a:off x="228599" y="1828800"/>
            <a:ext cx="838201" cy="4114800"/>
          </a:xfrm>
          <a:prstGeom prst="upDownArrow">
            <a:avLst>
              <a:gd name="adj1" fmla="val 50000"/>
              <a:gd name="adj2" fmla="val 68562"/>
            </a:avLst>
          </a:prstGeom>
          <a:gradFill rotWithShape="1">
            <a:gsLst>
              <a:gs pos="0">
                <a:srgbClr val="CC0000"/>
              </a:gs>
              <a:gs pos="100000">
                <a:srgbClr val="CC0000">
                  <a:gamma/>
                  <a:shade val="46275"/>
                  <a:invGamma/>
                </a:srgbClr>
              </a:gs>
            </a:gsLst>
            <a:path path="rect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eaVert"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400" b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Persons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400" b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Non-Persons</a:t>
            </a:r>
          </a:p>
        </p:txBody>
      </p:sp>
      <p:sp>
        <p:nvSpPr>
          <p:cNvPr id="3" name="Rectangle 2"/>
          <p:cNvSpPr/>
          <p:nvPr/>
        </p:nvSpPr>
        <p:spPr>
          <a:xfrm>
            <a:off x="76200" y="6019800"/>
            <a:ext cx="8839200" cy="646331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en-US" b="1" i="1" dirty="0" smtClean="0">
                <a:solidFill>
                  <a:schemeClr val="accent3"/>
                </a:solidFill>
                <a:latin typeface="Arial" pitchFamily="34" charset="0"/>
                <a:cs typeface="Arial" pitchFamily="34" charset="0"/>
              </a:rPr>
              <a:t>Foundation </a:t>
            </a:r>
            <a:r>
              <a:rPr lang="en-US" b="1" i="1" dirty="0">
                <a:solidFill>
                  <a:schemeClr val="accent3"/>
                </a:solidFill>
                <a:latin typeface="Arial" pitchFamily="34" charset="0"/>
                <a:cs typeface="Arial" pitchFamily="34" charset="0"/>
              </a:rPr>
              <a:t>for </a:t>
            </a:r>
            <a:r>
              <a:rPr lang="en-US" b="1" i="1" dirty="0" smtClean="0">
                <a:solidFill>
                  <a:schemeClr val="accent3"/>
                </a:solidFill>
                <a:latin typeface="Arial" pitchFamily="34" charset="0"/>
                <a:cs typeface="Arial" pitchFamily="34" charset="0"/>
              </a:rPr>
              <a:t>Trust </a:t>
            </a:r>
            <a:r>
              <a:rPr lang="en-US" b="1" i="1" dirty="0">
                <a:solidFill>
                  <a:schemeClr val="accent3"/>
                </a:solidFill>
                <a:latin typeface="Arial" pitchFamily="34" charset="0"/>
                <a:cs typeface="Arial" pitchFamily="34" charset="0"/>
              </a:rPr>
              <a:t>and </a:t>
            </a:r>
            <a:r>
              <a:rPr lang="en-US" b="1" i="1" dirty="0" smtClean="0">
                <a:solidFill>
                  <a:schemeClr val="accent3"/>
                </a:solidFill>
                <a:latin typeface="Arial" pitchFamily="34" charset="0"/>
                <a:cs typeface="Arial" pitchFamily="34" charset="0"/>
              </a:rPr>
              <a:t>Interoperability </a:t>
            </a:r>
            <a:r>
              <a:rPr lang="en-US" b="1" i="1" dirty="0">
                <a:solidFill>
                  <a:schemeClr val="accent3"/>
                </a:solidFill>
                <a:latin typeface="Arial" pitchFamily="34" charset="0"/>
                <a:cs typeface="Arial" pitchFamily="34" charset="0"/>
              </a:rPr>
              <a:t>in </a:t>
            </a:r>
            <a:r>
              <a:rPr lang="en-US" b="1" i="1" dirty="0" smtClean="0">
                <a:solidFill>
                  <a:schemeClr val="accent3"/>
                </a:solidFill>
                <a:latin typeface="Arial" pitchFamily="34" charset="0"/>
                <a:cs typeface="Arial" pitchFamily="34" charset="0"/>
              </a:rPr>
              <a:t>Conducting Electronic Transactions </a:t>
            </a:r>
            <a:r>
              <a:rPr lang="en-US" b="1" i="1" dirty="0">
                <a:solidFill>
                  <a:schemeClr val="accent3"/>
                </a:solidFill>
                <a:latin typeface="Arial" pitchFamily="34" charset="0"/>
                <a:cs typeface="Arial" pitchFamily="34" charset="0"/>
              </a:rPr>
              <a:t>both within </a:t>
            </a:r>
            <a:r>
              <a:rPr lang="en-US" b="1" i="1" dirty="0" smtClean="0">
                <a:solidFill>
                  <a:schemeClr val="accent3"/>
                </a:solidFill>
                <a:latin typeface="Arial" pitchFamily="34" charset="0"/>
                <a:cs typeface="Arial" pitchFamily="34" charset="0"/>
              </a:rPr>
              <a:t>the Federal Government and with External Partners</a:t>
            </a:r>
            <a:endParaRPr lang="en-US" b="1" i="1" dirty="0">
              <a:solidFill>
                <a:schemeClr val="accent3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454444B-EBEC-4BED-86F5-9BA9A47AEDBB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9517" y="1390650"/>
            <a:ext cx="8792083" cy="5010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Title 1"/>
          <p:cNvSpPr>
            <a:spLocks/>
          </p:cNvSpPr>
          <p:nvPr/>
        </p:nvSpPr>
        <p:spPr bwMode="auto">
          <a:xfrm>
            <a:off x="381000" y="304800"/>
            <a:ext cx="82296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/>
          <a:p>
            <a:pPr algn="ctr"/>
            <a:r>
              <a:rPr lang="en-US" sz="2800" b="1" kern="0" dirty="0" smtClean="0">
                <a:solidFill>
                  <a:srgbClr val="FF0000"/>
                </a:solidFill>
                <a:latin typeface="Arial" charset="0"/>
                <a:ea typeface="+mj-ea"/>
                <a:cs typeface="Arial" charset="0"/>
              </a:rPr>
              <a:t>Evolving</a:t>
            </a:r>
          </a:p>
          <a:p>
            <a:pPr algn="ctr"/>
            <a:r>
              <a:rPr lang="en-US" sz="2800" b="1" kern="0" dirty="0" smtClean="0">
                <a:solidFill>
                  <a:srgbClr val="FF0000"/>
                </a:solidFill>
                <a:latin typeface="Arial" charset="0"/>
                <a:ea typeface="+mj-ea"/>
                <a:cs typeface="Arial" charset="0"/>
              </a:rPr>
              <a:t> FICAM Governance Structure</a:t>
            </a:r>
            <a:endParaRPr lang="en-US" sz="3200" b="1" dirty="0">
              <a:solidFill>
                <a:schemeClr val="tx2"/>
              </a:solidFill>
              <a:latin typeface="Arial" pitchFamily="34" charset="0"/>
            </a:endParaRP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Unclassified</a:t>
            </a:r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9784348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355725"/>
            <a:ext cx="4267200" cy="5502275"/>
          </a:xfrm>
        </p:spPr>
        <p:txBody>
          <a:bodyPr/>
          <a:lstStyle/>
          <a:p>
            <a:r>
              <a:rPr lang="en-US" sz="1800" dirty="0" smtClean="0"/>
              <a:t>DoD is accepting approved IAL- 4 (Including PIV-I ) and approved PIV-I providers can be found at: </a:t>
            </a:r>
            <a:r>
              <a:rPr lang="en-US" sz="1800" u="sng" dirty="0">
                <a:hlinkClick r:id="rId2"/>
              </a:rPr>
              <a:t>http://iase.disa.mil/pki-pke/index.html</a:t>
            </a:r>
            <a:endParaRPr lang="en-US" sz="1800" dirty="0"/>
          </a:p>
          <a:p>
            <a:pPr marL="0" indent="0" eaLnBrk="1" fontAlgn="t" hangingPunct="1">
              <a:buNone/>
            </a:pPr>
            <a:endParaRPr lang="en-US" sz="1800" dirty="0"/>
          </a:p>
          <a:p>
            <a:pPr eaLnBrk="1" fontAlgn="t" hangingPunct="1"/>
            <a:r>
              <a:rPr lang="en-US" sz="1800" dirty="0" smtClean="0"/>
              <a:t>DoD is drafting an approval process and implementation guidance for credentials approved through the Federal Trust Framework Process at IAL 1,2, and 3 (non-PKI)</a:t>
            </a:r>
          </a:p>
          <a:p>
            <a:pPr eaLnBrk="1" fontAlgn="t" hangingPunct="1"/>
            <a:endParaRPr lang="en-US" sz="1800" dirty="0">
              <a:ea typeface="+mn-ea"/>
              <a:cs typeface="+mn-cs"/>
            </a:endParaRPr>
          </a:p>
          <a:p>
            <a:pPr eaLnBrk="1" fontAlgn="t" hangingPunct="1">
              <a:buFont typeface="Arial" pitchFamily="34" charset="0"/>
              <a:buChar char="•"/>
            </a:pPr>
            <a:r>
              <a:rPr lang="en-US" sz="1800" dirty="0" smtClean="0">
                <a:ea typeface="+mn-ea"/>
                <a:cs typeface="+mn-cs"/>
              </a:rPr>
              <a:t>Federally approved providers and information about the TFPAP can be found at: </a:t>
            </a:r>
            <a:r>
              <a:rPr lang="en-US" sz="1800" dirty="0" smtClean="0">
                <a:ea typeface="+mn-ea"/>
                <a:cs typeface="+mn-cs"/>
                <a:hlinkClick r:id="rId3"/>
              </a:rPr>
              <a:t>http://idmanagement.gov/pages.cfm/page/IDManagement-open-identity-solutions-for-open-government</a:t>
            </a:r>
            <a:endParaRPr lang="en-US" sz="1800" dirty="0" smtClean="0">
              <a:ea typeface="+mn-ea"/>
              <a:cs typeface="+mn-cs"/>
            </a:endParaRPr>
          </a:p>
          <a:p>
            <a:pPr eaLnBrk="1" fontAlgn="t" hangingPunct="1">
              <a:buFont typeface="Arial" pitchFamily="34" charset="0"/>
              <a:buChar char="•"/>
            </a:pPr>
            <a:endParaRPr lang="en-US" sz="1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49B7E4D5-7768-4ABA-9763-28308E703ED9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5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1143000" y="152400"/>
            <a:ext cx="6324600" cy="792162"/>
          </a:xfrm>
        </p:spPr>
        <p:txBody>
          <a:bodyPr/>
          <a:lstStyle/>
          <a:p>
            <a:r>
              <a:rPr lang="en-US" dirty="0" smtClean="0"/>
              <a:t>Non-Federally Issued Credentials and the DoD</a:t>
            </a:r>
            <a:endParaRPr lang="en-US" dirty="0"/>
          </a:p>
        </p:txBody>
      </p:sp>
      <p:grpSp>
        <p:nvGrpSpPr>
          <p:cNvPr id="8" name="Group 3"/>
          <p:cNvGrpSpPr>
            <a:grpSpLocks/>
          </p:cNvGrpSpPr>
          <p:nvPr/>
        </p:nvGrpSpPr>
        <p:grpSpPr bwMode="auto">
          <a:xfrm>
            <a:off x="4572000" y="1905000"/>
            <a:ext cx="4343400" cy="4450721"/>
            <a:chOff x="1008" y="1152"/>
            <a:chExt cx="3672" cy="2826"/>
          </a:xfrm>
        </p:grpSpPr>
        <p:pic>
          <p:nvPicPr>
            <p:cNvPr id="9" name="Picture 4" descr="fig4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1008" y="1152"/>
              <a:ext cx="3672" cy="282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0" name="AutoShape 5"/>
            <p:cNvSpPr>
              <a:spLocks noChangeArrowheads="1"/>
            </p:cNvSpPr>
            <p:nvPr/>
          </p:nvSpPr>
          <p:spPr bwMode="auto">
            <a:xfrm>
              <a:off x="2208" y="1776"/>
              <a:ext cx="1392" cy="288"/>
            </a:xfrm>
            <a:prstGeom prst="roundRect">
              <a:avLst>
                <a:gd name="adj" fmla="val 16667"/>
              </a:avLst>
            </a:prstGeom>
            <a:gradFill rotWithShape="1">
              <a:gsLst>
                <a:gs pos="0">
                  <a:schemeClr val="bg2"/>
                </a:gs>
                <a:gs pos="100000">
                  <a:schemeClr val="bg2">
                    <a:gamma/>
                    <a:shade val="46275"/>
                    <a:invGamma/>
                  </a:schemeClr>
                </a:gs>
              </a:gsLst>
              <a:path path="rect">
                <a:fillToRect l="100000" b="100000"/>
              </a:path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200" b="1" dirty="0">
                  <a:solidFill>
                    <a:srgbClr val="FFFFFF"/>
                  </a:solidFill>
                </a:rPr>
                <a:t>Trust Framework Provider</a:t>
              </a:r>
            </a:p>
          </p:txBody>
        </p:sp>
      </p:grpSp>
      <p:sp>
        <p:nvSpPr>
          <p:cNvPr id="11" name="Footer Placeholder 10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Unclassified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2607984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454444B-EBEC-4BED-86F5-9BA9A47AEDBB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  <p:sp>
        <p:nvSpPr>
          <p:cNvPr id="3" name="Title 5"/>
          <p:cNvSpPr txBox="1">
            <a:spLocks/>
          </p:cNvSpPr>
          <p:nvPr/>
        </p:nvSpPr>
        <p:spPr>
          <a:xfrm>
            <a:off x="1143000" y="76200"/>
            <a:ext cx="6324600" cy="792162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FF0000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rgbClr val="BC3A06"/>
                </a:solidFill>
                <a:latin typeface="Impact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rgbClr val="BC3A06"/>
                </a:solidFill>
                <a:latin typeface="Impact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rgbClr val="BC3A06"/>
                </a:solidFill>
                <a:latin typeface="Impact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rgbClr val="BC3A06"/>
                </a:solidFill>
                <a:latin typeface="Impact" pitchFamily="34" charset="0"/>
              </a:defRPr>
            </a:lvl5pPr>
            <a:lvl6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rgbClr val="BC3A06"/>
                </a:solidFill>
                <a:latin typeface="Impact" pitchFamily="34" charset="0"/>
              </a:defRPr>
            </a:lvl6pPr>
            <a:lvl7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rgbClr val="BC3A06"/>
                </a:solidFill>
                <a:latin typeface="Impact" pitchFamily="34" charset="0"/>
              </a:defRPr>
            </a:lvl7pPr>
            <a:lvl8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rgbClr val="BC3A06"/>
                </a:solidFill>
                <a:latin typeface="Impact" pitchFamily="34" charset="0"/>
              </a:defRPr>
            </a:lvl8pPr>
            <a:lvl9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rgbClr val="BC3A06"/>
                </a:solidFill>
                <a:latin typeface="Impact" pitchFamily="34" charset="0"/>
              </a:defRPr>
            </a:lvl9pPr>
          </a:lstStyle>
          <a:p>
            <a:r>
              <a:rPr lang="en-US" dirty="0" smtClean="0"/>
              <a:t>Reference Architectures in the </a:t>
            </a:r>
          </a:p>
          <a:p>
            <a:r>
              <a:rPr lang="en-US" dirty="0" smtClean="0"/>
              <a:t>DoD-CIO </a:t>
            </a:r>
            <a:r>
              <a:rPr lang="en-US" dirty="0" smtClean="0"/>
              <a:t>Campaign Plan</a:t>
            </a:r>
            <a:endParaRPr lang="en-US" dirty="0"/>
          </a:p>
        </p:txBody>
      </p:sp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381000" y="1570434"/>
            <a:ext cx="8534400" cy="46782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34950" indent="-2349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indent="0"/>
            <a:r>
              <a:rPr lang="en-US" sz="2000" b="1" dirty="0" smtClean="0">
                <a:latin typeface="Arial" pitchFamily="34" charset="0"/>
                <a:cs typeface="Arial" pitchFamily="34" charset="0"/>
              </a:rPr>
              <a:t>The DoD  CIO Campaign Plan calls for the creation of reference architectures:</a:t>
            </a:r>
          </a:p>
          <a:p>
            <a:pPr marL="0" indent="0"/>
            <a:endParaRPr lang="en-US" sz="2000" b="1" dirty="0" smtClean="0">
              <a:latin typeface="Arial" pitchFamily="34" charset="0"/>
              <a:cs typeface="Arial" pitchFamily="34" charset="0"/>
            </a:endParaRPr>
          </a:p>
          <a:p>
            <a:pPr marL="565150" lvl="1" indent="-342900">
              <a:buFont typeface="Arial" pitchFamily="34" charset="0"/>
              <a:buChar char="•"/>
            </a:pPr>
            <a:r>
              <a:rPr lang="en-US" sz="1800" b="1" dirty="0" smtClean="0">
                <a:latin typeface="Arial" pitchFamily="34" charset="0"/>
                <a:cs typeface="Arial" pitchFamily="34" charset="0"/>
              </a:rPr>
              <a:t>Task </a:t>
            </a:r>
            <a:r>
              <a:rPr lang="en-US" sz="1800" b="1" dirty="0">
                <a:latin typeface="Arial" pitchFamily="34" charset="0"/>
                <a:cs typeface="Arial" pitchFamily="34" charset="0"/>
              </a:rPr>
              <a:t>3.1.1.4 Publish the DoD ICAM Reference Architecture. </a:t>
            </a:r>
            <a:endParaRPr lang="en-US" sz="1800" b="1" dirty="0" smtClean="0">
              <a:latin typeface="Arial" pitchFamily="34" charset="0"/>
              <a:cs typeface="Arial" pitchFamily="34" charset="0"/>
            </a:endParaRPr>
          </a:p>
          <a:p>
            <a:pPr marL="565150" lvl="1" indent="-342900">
              <a:buFont typeface="Arial" pitchFamily="34" charset="0"/>
              <a:buChar char="•"/>
            </a:pPr>
            <a:r>
              <a:rPr lang="en-US" sz="1800" b="1" dirty="0" smtClean="0">
                <a:latin typeface="Arial" pitchFamily="34" charset="0"/>
                <a:cs typeface="Arial" pitchFamily="34" charset="0"/>
              </a:rPr>
              <a:t>Task </a:t>
            </a:r>
            <a:r>
              <a:rPr lang="en-US" sz="1800" b="1" dirty="0">
                <a:latin typeface="Arial" pitchFamily="34" charset="0"/>
                <a:cs typeface="Arial" pitchFamily="34" charset="0"/>
              </a:rPr>
              <a:t>1.2.6.2 Develop and publish the Identity Management Reference Architecture</a:t>
            </a:r>
            <a:r>
              <a:rPr lang="en-US" sz="1800" b="1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marL="565150" lvl="1" indent="-342900">
              <a:buFont typeface="Arial" pitchFamily="34" charset="0"/>
              <a:buChar char="•"/>
            </a:pPr>
            <a:endParaRPr lang="en-US" sz="1800" b="1" dirty="0">
              <a:latin typeface="Arial" pitchFamily="34" charset="0"/>
              <a:cs typeface="Arial" pitchFamily="34" charset="0"/>
            </a:endParaRPr>
          </a:p>
          <a:p>
            <a:pPr marL="0"/>
            <a:r>
              <a:rPr lang="en-US" sz="2000" b="1" dirty="0" smtClean="0">
                <a:latin typeface="Arial" pitchFamily="34" charset="0"/>
                <a:cs typeface="Arial" pitchFamily="34" charset="0"/>
              </a:rPr>
              <a:t>These two tasks will be combined into one ICAM/</a:t>
            </a:r>
            <a:r>
              <a:rPr lang="en-US" sz="2000" b="1" dirty="0" err="1" smtClean="0">
                <a:latin typeface="Arial" pitchFamily="34" charset="0"/>
                <a:cs typeface="Arial" pitchFamily="34" charset="0"/>
              </a:rPr>
              <a:t>IdAM</a:t>
            </a:r>
            <a:r>
              <a:rPr lang="en-US" sz="2000" b="1" dirty="0" smtClean="0">
                <a:latin typeface="Arial" pitchFamily="34" charset="0"/>
                <a:cs typeface="Arial" pitchFamily="34" charset="0"/>
              </a:rPr>
              <a:t> reference architecture  within the DoD Enterprise Architecture</a:t>
            </a:r>
          </a:p>
          <a:p>
            <a:pPr marL="0"/>
            <a:endParaRPr lang="en-US" sz="1800" b="1" dirty="0">
              <a:latin typeface="Arial" pitchFamily="34" charset="0"/>
              <a:cs typeface="Arial" pitchFamily="34" charset="0"/>
            </a:endParaRPr>
          </a:p>
          <a:p>
            <a:pPr marL="0"/>
            <a:r>
              <a:rPr lang="en-US" sz="2000" b="1" dirty="0" smtClean="0">
                <a:latin typeface="Arial" pitchFamily="34" charset="0"/>
                <a:cs typeface="Arial" pitchFamily="34" charset="0"/>
              </a:rPr>
              <a:t>All systems and applications will need to align with this reference architecture</a:t>
            </a:r>
          </a:p>
          <a:p>
            <a:pPr marL="0"/>
            <a:endParaRPr lang="en-US" sz="1800" dirty="0" smtClean="0">
              <a:latin typeface="Arial" pitchFamily="34" charset="0"/>
              <a:cs typeface="Arial" pitchFamily="34" charset="0"/>
            </a:endParaRPr>
          </a:p>
          <a:p>
            <a:pPr marL="0"/>
            <a:endParaRPr lang="en-US" sz="1800" dirty="0" smtClean="0">
              <a:latin typeface="Arial" pitchFamily="34" charset="0"/>
              <a:cs typeface="Arial" pitchFamily="34" charset="0"/>
            </a:endParaRPr>
          </a:p>
          <a:p>
            <a:pPr marL="342900" indent="-342900">
              <a:buFont typeface="Arial" pitchFamily="34" charset="0"/>
              <a:buChar char="•"/>
            </a:pPr>
            <a:endParaRPr lang="en-US" sz="1600" b="1" u="sng" dirty="0" smtClean="0">
              <a:latin typeface="Arial" pitchFamily="34" charset="0"/>
            </a:endParaRPr>
          </a:p>
          <a:p>
            <a:pPr marL="0" indent="0"/>
            <a:endParaRPr lang="en-US" sz="1600" b="1" u="sng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Unclassified</a:t>
            </a:r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1568669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431925" y="76200"/>
            <a:ext cx="5959475" cy="1143000"/>
          </a:xfr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dirty="0" err="1" smtClean="0"/>
              <a:t>DoD</a:t>
            </a:r>
            <a:r>
              <a:rPr lang="en-US" sz="2400" dirty="0" smtClean="0"/>
              <a:t> ICAM Target State:</a:t>
            </a:r>
            <a:br>
              <a:rPr lang="en-US" sz="2400" dirty="0" smtClean="0"/>
            </a:br>
            <a:r>
              <a:rPr lang="en-US" sz="2400" dirty="0" smtClean="0"/>
              <a:t>Dynamic Access Control</a:t>
            </a:r>
            <a:endParaRPr lang="en-US" sz="2400" dirty="0"/>
          </a:p>
        </p:txBody>
      </p:sp>
      <p:sp>
        <p:nvSpPr>
          <p:cNvPr id="52" name="Footer Placeholder 5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Unclassified</a:t>
            </a:r>
            <a:endParaRPr lang="en-US" dirty="0"/>
          </a:p>
        </p:txBody>
      </p:sp>
      <p:sp>
        <p:nvSpPr>
          <p:cNvPr id="53" name="Slide Number Placeholder 5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8D123559-88A4-4B0A-9C47-DF92C0AA1975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  <p:grpSp>
        <p:nvGrpSpPr>
          <p:cNvPr id="2" name="Group 50"/>
          <p:cNvGrpSpPr>
            <a:grpSpLocks/>
          </p:cNvGrpSpPr>
          <p:nvPr/>
        </p:nvGrpSpPr>
        <p:grpSpPr bwMode="auto">
          <a:xfrm>
            <a:off x="304800" y="1524000"/>
            <a:ext cx="8458200" cy="5181600"/>
            <a:chOff x="304800" y="744538"/>
            <a:chExt cx="8686800" cy="5961062"/>
          </a:xfrm>
        </p:grpSpPr>
        <p:sp>
          <p:nvSpPr>
            <p:cNvPr id="7" name="Oval 5"/>
            <p:cNvSpPr>
              <a:spLocks noChangeArrowheads="1"/>
            </p:cNvSpPr>
            <p:nvPr/>
          </p:nvSpPr>
          <p:spPr bwMode="auto">
            <a:xfrm>
              <a:off x="6934200" y="1828800"/>
              <a:ext cx="2057400" cy="4419600"/>
            </a:xfrm>
            <a:prstGeom prst="ellipse">
              <a:avLst/>
            </a:prstGeom>
            <a:solidFill>
              <a:srgbClr val="66FFCC"/>
            </a:solidFill>
            <a:ln w="9525">
              <a:solidFill>
                <a:srgbClr val="FFFF66"/>
              </a:solidFill>
              <a:round/>
              <a:headEnd/>
              <a:tailEnd/>
            </a:ln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none" anchor="ctr"/>
            <a:lstStyle/>
            <a:p>
              <a:pPr algn="ctr">
                <a:defRPr/>
              </a:pPr>
              <a:endParaRPr lang="en-US" sz="1600" b="1">
                <a:solidFill>
                  <a:srgbClr val="000000"/>
                </a:solidFill>
                <a:latin typeface="Arial" pitchFamily="34" charset="0"/>
                <a:ea typeface="MS PGothic" pitchFamily="34" charset="-128"/>
                <a:cs typeface="Arial" pitchFamily="34" charset="0"/>
              </a:endParaRPr>
            </a:p>
          </p:txBody>
        </p:sp>
        <p:sp>
          <p:nvSpPr>
            <p:cNvPr id="8" name="Oval 3"/>
            <p:cNvSpPr>
              <a:spLocks noChangeArrowheads="1"/>
            </p:cNvSpPr>
            <p:nvPr/>
          </p:nvSpPr>
          <p:spPr bwMode="auto">
            <a:xfrm>
              <a:off x="4267200" y="4038600"/>
              <a:ext cx="3200400" cy="2667000"/>
            </a:xfrm>
            <a:prstGeom prst="ellipse">
              <a:avLst/>
            </a:prstGeom>
            <a:solidFill>
              <a:srgbClr val="66CCFF"/>
            </a:solidFill>
            <a:ln w="9525">
              <a:solidFill>
                <a:schemeClr val="tx1"/>
              </a:solidFill>
              <a:round/>
              <a:headEnd/>
              <a:tailEnd/>
            </a:ln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none" anchor="ctr"/>
            <a:lstStyle/>
            <a:p>
              <a:pPr>
                <a:defRPr/>
              </a:pPr>
              <a:endParaRPr lang="en-US">
                <a:solidFill>
                  <a:srgbClr val="000000"/>
                </a:solidFill>
                <a:cs typeface="Arial" pitchFamily="34" charset="0"/>
              </a:endParaRPr>
            </a:p>
          </p:txBody>
        </p:sp>
        <p:sp>
          <p:nvSpPr>
            <p:cNvPr id="9" name="Oval 8"/>
            <p:cNvSpPr/>
            <p:nvPr/>
          </p:nvSpPr>
          <p:spPr bwMode="auto">
            <a:xfrm>
              <a:off x="304800" y="3124200"/>
              <a:ext cx="4038600" cy="3505200"/>
            </a:xfrm>
            <a:prstGeom prst="ellipse">
              <a:avLst/>
            </a:prstGeom>
            <a:solidFill>
              <a:srgbClr val="6893C6"/>
            </a:solidFill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10" name="Rounded Rectangle 9"/>
            <p:cNvSpPr/>
            <p:nvPr/>
          </p:nvSpPr>
          <p:spPr bwMode="auto">
            <a:xfrm>
              <a:off x="3200400" y="1295400"/>
              <a:ext cx="3733800" cy="3124200"/>
            </a:xfrm>
            <a:prstGeom prst="roundRect">
              <a:avLst/>
            </a:prstGeom>
            <a:gradFill flip="none" rotWithShape="1">
              <a:gsLst>
                <a:gs pos="50000">
                  <a:srgbClr val="6893C6"/>
                </a:gs>
                <a:gs pos="100000">
                  <a:srgbClr val="66FFCC"/>
                </a:gs>
                <a:gs pos="50000">
                  <a:srgbClr val="66FFCC"/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0" scaled="1"/>
              <a:tileRect/>
            </a:gradFill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11" name="Text Box 6"/>
            <p:cNvSpPr txBox="1">
              <a:spLocks noChangeArrowheads="1"/>
            </p:cNvSpPr>
            <p:nvPr/>
          </p:nvSpPr>
          <p:spPr bwMode="auto">
            <a:xfrm>
              <a:off x="7010400" y="3352800"/>
              <a:ext cx="1438275" cy="584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600" b="1">
                  <a:solidFill>
                    <a:srgbClr val="000000"/>
                  </a:solidFill>
                  <a:ea typeface="ＭＳ Ｐゴシック" pitchFamily="34" charset="-128"/>
                  <a:cs typeface="Arial" pitchFamily="34" charset="0"/>
                </a:rPr>
                <a:t>Resource </a:t>
              </a:r>
            </a:p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600" b="1">
                  <a:solidFill>
                    <a:srgbClr val="000000"/>
                  </a:solidFill>
                  <a:ea typeface="ＭＳ Ｐゴシック" pitchFamily="34" charset="-128"/>
                  <a:cs typeface="Arial" pitchFamily="34" charset="0"/>
                </a:rPr>
                <a:t>Management</a:t>
              </a:r>
            </a:p>
          </p:txBody>
        </p:sp>
        <p:sp>
          <p:nvSpPr>
            <p:cNvPr id="12" name="AutoShape 105"/>
            <p:cNvSpPr>
              <a:spLocks noChangeArrowheads="1"/>
            </p:cNvSpPr>
            <p:nvPr/>
          </p:nvSpPr>
          <p:spPr bwMode="auto">
            <a:xfrm>
              <a:off x="4114800" y="3200400"/>
              <a:ext cx="1201737" cy="823913"/>
            </a:xfrm>
            <a:prstGeom prst="roundRect">
              <a:avLst>
                <a:gd name="adj" fmla="val 16667"/>
              </a:avLst>
            </a:prstGeom>
            <a:solidFill>
              <a:schemeClr val="bg1">
                <a:alpha val="78038"/>
              </a:schemeClr>
            </a:solidFill>
            <a:ln w="9525">
              <a:noFill/>
              <a:round/>
              <a:headEnd type="none" w="sm" len="sm"/>
              <a:tailEnd type="none" w="sm" len="sm"/>
            </a:ln>
            <a:effectLst>
              <a:outerShdw dist="38100" dir="2700000" rotWithShape="0">
                <a:srgbClr val="808080">
                  <a:alpha val="42999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none" lIns="45720" rIns="45720" anchor="ctr"/>
            <a:lstStyle/>
            <a:p>
              <a:pPr algn="ctr">
                <a:defRPr/>
              </a:pPr>
              <a:r>
                <a:rPr kumimoji="1" lang="en-US" sz="1400" b="1">
                  <a:solidFill>
                    <a:srgbClr val="000000"/>
                  </a:solidFill>
                  <a:latin typeface="Arial" pitchFamily="34" charset="0"/>
                  <a:ea typeface="ＭＳ Ｐゴシック" pitchFamily="1" charset="-128"/>
                  <a:cs typeface="Arial" pitchFamily="34" charset="0"/>
                </a:rPr>
                <a:t>Policy </a:t>
              </a:r>
            </a:p>
            <a:p>
              <a:pPr algn="ctr">
                <a:defRPr/>
              </a:pPr>
              <a:r>
                <a:rPr kumimoji="1" lang="en-US" sz="1400" b="1">
                  <a:solidFill>
                    <a:srgbClr val="000000"/>
                  </a:solidFill>
                  <a:latin typeface="Arial" pitchFamily="34" charset="0"/>
                  <a:ea typeface="ＭＳ Ｐゴシック" pitchFamily="1" charset="-128"/>
                  <a:cs typeface="Arial" pitchFamily="34" charset="0"/>
                </a:rPr>
                <a:t>Decision </a:t>
              </a:r>
            </a:p>
            <a:p>
              <a:pPr algn="ctr">
                <a:defRPr/>
              </a:pPr>
              <a:r>
                <a:rPr kumimoji="1" lang="en-US" sz="1400" b="1">
                  <a:solidFill>
                    <a:srgbClr val="000000"/>
                  </a:solidFill>
                  <a:latin typeface="Arial" pitchFamily="34" charset="0"/>
                  <a:ea typeface="ＭＳ Ｐゴシック" pitchFamily="1" charset="-128"/>
                  <a:cs typeface="Arial" pitchFamily="34" charset="0"/>
                </a:rPr>
                <a:t>Point (PDP)</a:t>
              </a:r>
            </a:p>
          </p:txBody>
        </p:sp>
        <p:sp>
          <p:nvSpPr>
            <p:cNvPr id="13" name="AutoShape 106"/>
            <p:cNvSpPr>
              <a:spLocks noChangeArrowheads="1"/>
            </p:cNvSpPr>
            <p:nvPr/>
          </p:nvSpPr>
          <p:spPr bwMode="auto">
            <a:xfrm>
              <a:off x="7315200" y="2286000"/>
              <a:ext cx="1320800" cy="665163"/>
            </a:xfrm>
            <a:prstGeom prst="roundRect">
              <a:avLst>
                <a:gd name="adj" fmla="val 16667"/>
              </a:avLst>
            </a:prstGeom>
            <a:solidFill>
              <a:schemeClr val="accent2">
                <a:lumMod val="40000"/>
                <a:lumOff val="60000"/>
              </a:schemeClr>
            </a:solidFill>
            <a:ln w="9525">
              <a:solidFill>
                <a:schemeClr val="tx1"/>
              </a:solidFill>
              <a:round/>
              <a:headEnd type="none" w="sm" len="sm"/>
              <a:tailEnd type="none" w="sm" len="sm"/>
            </a:ln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none" lIns="45720" rIns="45720" anchor="ctr"/>
            <a:lstStyle/>
            <a:p>
              <a:pPr algn="ctr">
                <a:defRPr/>
              </a:pPr>
              <a:r>
                <a:rPr kumimoji="1" lang="en-US" sz="1400" b="1" dirty="0">
                  <a:solidFill>
                    <a:srgbClr val="000000"/>
                  </a:solidFill>
                  <a:latin typeface="Arial" pitchFamily="34" charset="0"/>
                  <a:ea typeface="MS PGothic" pitchFamily="34" charset="-128"/>
                  <a:cs typeface="Arial" pitchFamily="34" charset="0"/>
                </a:rPr>
                <a:t>Resource</a:t>
              </a:r>
            </a:p>
          </p:txBody>
        </p:sp>
        <p:sp>
          <p:nvSpPr>
            <p:cNvPr id="14" name="AutoShape 107"/>
            <p:cNvSpPr>
              <a:spLocks noChangeArrowheads="1"/>
            </p:cNvSpPr>
            <p:nvPr/>
          </p:nvSpPr>
          <p:spPr bwMode="auto">
            <a:xfrm>
              <a:off x="4191000" y="1905000"/>
              <a:ext cx="1809750" cy="922338"/>
            </a:xfrm>
            <a:prstGeom prst="roundRect">
              <a:avLst>
                <a:gd name="adj" fmla="val 16667"/>
              </a:avLst>
            </a:prstGeom>
            <a:solidFill>
              <a:schemeClr val="bg1">
                <a:alpha val="78038"/>
              </a:schemeClr>
            </a:solidFill>
            <a:ln w="9525">
              <a:noFill/>
              <a:round/>
              <a:headEnd type="none" w="sm" len="sm"/>
              <a:tailEnd type="none" w="sm" len="sm"/>
            </a:ln>
            <a:effectLst>
              <a:outerShdw dist="38100" dir="2700000" rotWithShape="0">
                <a:srgbClr val="808080">
                  <a:alpha val="42999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none" lIns="45720" rIns="45720" anchor="ctr"/>
            <a:lstStyle/>
            <a:p>
              <a:pPr algn="ctr">
                <a:defRPr/>
              </a:pPr>
              <a:r>
                <a:rPr kumimoji="1" lang="en-US" sz="1400" b="1">
                  <a:solidFill>
                    <a:srgbClr val="000000"/>
                  </a:solidFill>
                  <a:latin typeface="Arial" pitchFamily="34" charset="0"/>
                  <a:ea typeface="ＭＳ Ｐゴシック" pitchFamily="1" charset="-128"/>
                  <a:cs typeface="Arial" pitchFamily="34" charset="0"/>
                </a:rPr>
                <a:t>Policy </a:t>
              </a:r>
            </a:p>
            <a:p>
              <a:pPr algn="ctr">
                <a:defRPr/>
              </a:pPr>
              <a:r>
                <a:rPr kumimoji="1" lang="en-US" sz="1400" b="1">
                  <a:solidFill>
                    <a:srgbClr val="000000"/>
                  </a:solidFill>
                  <a:latin typeface="Arial" pitchFamily="34" charset="0"/>
                  <a:ea typeface="ＭＳ Ｐゴシック" pitchFamily="1" charset="-128"/>
                  <a:cs typeface="Arial" pitchFamily="34" charset="0"/>
                </a:rPr>
                <a:t>Enforcement </a:t>
              </a:r>
            </a:p>
            <a:p>
              <a:pPr algn="ctr">
                <a:defRPr/>
              </a:pPr>
              <a:r>
                <a:rPr kumimoji="1" lang="en-US" sz="1400" b="1">
                  <a:solidFill>
                    <a:srgbClr val="000000"/>
                  </a:solidFill>
                  <a:latin typeface="Arial" pitchFamily="34" charset="0"/>
                  <a:ea typeface="ＭＳ Ｐゴシック" pitchFamily="1" charset="-128"/>
                  <a:cs typeface="Arial" pitchFamily="34" charset="0"/>
                </a:rPr>
                <a:t>Point (PEP)</a:t>
              </a:r>
            </a:p>
          </p:txBody>
        </p:sp>
        <p:sp>
          <p:nvSpPr>
            <p:cNvPr id="15" name="AutoShape 108"/>
            <p:cNvSpPr>
              <a:spLocks noChangeArrowheads="1"/>
            </p:cNvSpPr>
            <p:nvPr/>
          </p:nvSpPr>
          <p:spPr bwMode="auto">
            <a:xfrm>
              <a:off x="7467600" y="744538"/>
              <a:ext cx="1312863" cy="931862"/>
            </a:xfrm>
            <a:prstGeom prst="can">
              <a:avLst>
                <a:gd name="adj" fmla="val 8315"/>
              </a:avLst>
            </a:prstGeom>
            <a:solidFill>
              <a:srgbClr val="CCFF66"/>
            </a:solidFill>
            <a:ln w="9525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lIns="45720" rIns="45720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kumimoji="1" lang="en-US" sz="1100" b="1">
                  <a:solidFill>
                    <a:srgbClr val="000000"/>
                  </a:solidFill>
                  <a:ea typeface="ＭＳ Ｐゴシック" pitchFamily="34" charset="-128"/>
                  <a:cs typeface="Arial" pitchFamily="34" charset="0"/>
                </a:rPr>
                <a:t>Environmental</a:t>
              </a:r>
            </a:p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kumimoji="1" lang="en-US" sz="1100" b="1">
                  <a:solidFill>
                    <a:srgbClr val="000000"/>
                  </a:solidFill>
                  <a:ea typeface="ＭＳ Ｐゴシック" pitchFamily="34" charset="-128"/>
                  <a:cs typeface="Arial" pitchFamily="34" charset="0"/>
                </a:rPr>
                <a:t>Factors</a:t>
              </a:r>
              <a:br>
                <a:rPr kumimoji="1" lang="en-US" sz="1100" b="1">
                  <a:solidFill>
                    <a:srgbClr val="000000"/>
                  </a:solidFill>
                  <a:ea typeface="ＭＳ Ｐゴシック" pitchFamily="34" charset="-128"/>
                  <a:cs typeface="Arial" pitchFamily="34" charset="0"/>
                </a:rPr>
              </a:br>
              <a:r>
                <a:rPr kumimoji="1" lang="en-US" sz="1100" b="1">
                  <a:solidFill>
                    <a:srgbClr val="000000"/>
                  </a:solidFill>
                  <a:ea typeface="ＭＳ Ｐゴシック" pitchFamily="34" charset="-128"/>
                  <a:cs typeface="Arial" pitchFamily="34" charset="0"/>
                </a:rPr>
                <a:t>(e.g., DEFCON,</a:t>
              </a:r>
            </a:p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kumimoji="1" lang="en-US" sz="1100" b="1">
                  <a:solidFill>
                    <a:srgbClr val="000000"/>
                  </a:solidFill>
                  <a:ea typeface="ＭＳ Ｐゴシック" pitchFamily="34" charset="-128"/>
                  <a:cs typeface="Arial" pitchFamily="34" charset="0"/>
                </a:rPr>
                <a:t>INFOCON, Etc.)</a:t>
              </a:r>
            </a:p>
          </p:txBody>
        </p:sp>
        <p:sp>
          <p:nvSpPr>
            <p:cNvPr id="16" name="Line 110"/>
            <p:cNvSpPr>
              <a:spLocks noChangeShapeType="1"/>
            </p:cNvSpPr>
            <p:nvPr/>
          </p:nvSpPr>
          <p:spPr bwMode="auto">
            <a:xfrm>
              <a:off x="4800600" y="2819400"/>
              <a:ext cx="0" cy="341313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triangle" w="med" len="med"/>
            </a:ln>
          </p:spPr>
          <p:txBody>
            <a:bodyPr lIns="45720" rIns="45720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7" name="Line 111"/>
            <p:cNvSpPr>
              <a:spLocks noChangeShapeType="1"/>
            </p:cNvSpPr>
            <p:nvPr/>
          </p:nvSpPr>
          <p:spPr bwMode="auto">
            <a:xfrm>
              <a:off x="6858000" y="1600200"/>
              <a:ext cx="62865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triangle" w="med" len="med"/>
              <a:tailEnd type="triangle" w="med" len="med"/>
            </a:ln>
          </p:spPr>
          <p:txBody>
            <a:bodyPr lIns="45720" rIns="45720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9" name="Line 115"/>
            <p:cNvSpPr>
              <a:spLocks noChangeShapeType="1"/>
            </p:cNvSpPr>
            <p:nvPr/>
          </p:nvSpPr>
          <p:spPr bwMode="auto">
            <a:xfrm>
              <a:off x="4953000" y="2819400"/>
              <a:ext cx="3175" cy="341313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triangle" w="med" len="med"/>
              <a:tailEnd/>
            </a:ln>
          </p:spPr>
          <p:txBody>
            <a:bodyPr lIns="45720" rIns="45720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" name="Line 117"/>
            <p:cNvSpPr>
              <a:spLocks noChangeShapeType="1"/>
            </p:cNvSpPr>
            <p:nvPr/>
          </p:nvSpPr>
          <p:spPr bwMode="auto">
            <a:xfrm flipV="1">
              <a:off x="6019800" y="2438400"/>
              <a:ext cx="129540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triangle" w="med" len="med"/>
            </a:ln>
          </p:spPr>
          <p:txBody>
            <a:bodyPr lIns="45720" rIns="45720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1" name="Line 118"/>
            <p:cNvSpPr>
              <a:spLocks noChangeShapeType="1"/>
            </p:cNvSpPr>
            <p:nvPr/>
          </p:nvSpPr>
          <p:spPr bwMode="auto">
            <a:xfrm>
              <a:off x="6019800" y="2590800"/>
              <a:ext cx="129540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triangle" w="med" len="med"/>
              <a:tailEnd/>
            </a:ln>
          </p:spPr>
          <p:txBody>
            <a:bodyPr lIns="45720" rIns="45720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2" name="Text Box 134"/>
            <p:cNvSpPr txBox="1">
              <a:spLocks noChangeArrowheads="1"/>
            </p:cNvSpPr>
            <p:nvPr/>
          </p:nvSpPr>
          <p:spPr bwMode="auto">
            <a:xfrm>
              <a:off x="3429000" y="1447800"/>
              <a:ext cx="3200400" cy="307975"/>
            </a:xfrm>
            <a:prstGeom prst="rect">
              <a:avLst/>
            </a:prstGeom>
            <a:noFill/>
            <a:ln w="9525">
              <a:noFill/>
              <a:miter lim="800000"/>
              <a:headEnd type="none" w="sm" len="sm"/>
              <a:tailEnd type="none" w="sm" len="sm"/>
            </a:ln>
          </p:spPr>
          <p:txBody>
            <a:bodyPr lIns="45720" rIns="45720">
              <a:spAutoFit/>
            </a:bodyPr>
            <a:lstStyle/>
            <a:p>
              <a:pPr fontAlgn="base">
                <a:spcBef>
                  <a:spcPct val="50000"/>
                </a:spcBef>
                <a:spcAft>
                  <a:spcPct val="0"/>
                </a:spcAft>
              </a:pPr>
              <a:r>
                <a:rPr lang="en-US" sz="1400" b="1">
                  <a:solidFill>
                    <a:srgbClr val="000000"/>
                  </a:solidFill>
                  <a:ea typeface="ＭＳ Ｐゴシック" pitchFamily="34" charset="-128"/>
                  <a:cs typeface="Arial" pitchFamily="34" charset="0"/>
                </a:rPr>
                <a:t>Policy-Based Authorization Services</a:t>
              </a:r>
            </a:p>
          </p:txBody>
        </p:sp>
        <p:sp>
          <p:nvSpPr>
            <p:cNvPr id="23" name="Line 139"/>
            <p:cNvSpPr>
              <a:spLocks noChangeShapeType="1"/>
            </p:cNvSpPr>
            <p:nvPr/>
          </p:nvSpPr>
          <p:spPr bwMode="auto">
            <a:xfrm flipH="1" flipV="1">
              <a:off x="6838950" y="4203700"/>
              <a:ext cx="1143000" cy="48260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triangle" w="med" len="med"/>
              <a:tailEnd type="triangle" w="med" len="med"/>
            </a:ln>
          </p:spPr>
          <p:txBody>
            <a:bodyPr lIns="45720" rIns="45720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4" name="AutoShape 105"/>
            <p:cNvSpPr>
              <a:spLocks noChangeArrowheads="1"/>
            </p:cNvSpPr>
            <p:nvPr/>
          </p:nvSpPr>
          <p:spPr bwMode="auto">
            <a:xfrm>
              <a:off x="5334000" y="3679825"/>
              <a:ext cx="992188" cy="663575"/>
            </a:xfrm>
            <a:prstGeom prst="roundRect">
              <a:avLst>
                <a:gd name="adj" fmla="val 16667"/>
              </a:avLst>
            </a:prstGeom>
            <a:solidFill>
              <a:schemeClr val="bg1">
                <a:alpha val="78038"/>
              </a:schemeClr>
            </a:solidFill>
            <a:ln w="9525">
              <a:noFill/>
              <a:round/>
              <a:headEnd type="none" w="sm" len="sm"/>
              <a:tailEnd type="none" w="sm" len="sm"/>
            </a:ln>
            <a:effectLst>
              <a:outerShdw dist="38100" dir="2700000" rotWithShape="0">
                <a:srgbClr val="808080">
                  <a:alpha val="42999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none" lIns="45720" rIns="45720" anchor="ctr"/>
            <a:lstStyle/>
            <a:p>
              <a:pPr algn="ctr">
                <a:defRPr/>
              </a:pPr>
              <a:r>
                <a:rPr kumimoji="1" lang="en-US" sz="1400" b="1" dirty="0">
                  <a:solidFill>
                    <a:srgbClr val="000000"/>
                  </a:solidFill>
                  <a:latin typeface="Arial" pitchFamily="34" charset="0"/>
                  <a:ea typeface="ＭＳ Ｐゴシック" pitchFamily="1" charset="-128"/>
                  <a:cs typeface="Arial" pitchFamily="34" charset="0"/>
                </a:rPr>
                <a:t>Policy </a:t>
              </a:r>
            </a:p>
            <a:p>
              <a:pPr algn="ctr">
                <a:defRPr/>
              </a:pPr>
              <a:r>
                <a:rPr kumimoji="1" lang="en-US" sz="1400" b="1" dirty="0">
                  <a:solidFill>
                    <a:srgbClr val="000000"/>
                  </a:solidFill>
                  <a:latin typeface="Arial" pitchFamily="34" charset="0"/>
                  <a:ea typeface="ＭＳ Ｐゴシック" pitchFamily="1" charset="-128"/>
                  <a:cs typeface="Arial" pitchFamily="34" charset="0"/>
                </a:rPr>
                <a:t>Store</a:t>
              </a:r>
            </a:p>
          </p:txBody>
        </p:sp>
        <p:sp>
          <p:nvSpPr>
            <p:cNvPr id="25" name="Rounded Rectangle 10"/>
            <p:cNvSpPr>
              <a:spLocks noChangeArrowheads="1"/>
            </p:cNvSpPr>
            <p:nvPr/>
          </p:nvSpPr>
          <p:spPr bwMode="auto">
            <a:xfrm>
              <a:off x="7543800" y="4724400"/>
              <a:ext cx="1276350" cy="582613"/>
            </a:xfrm>
            <a:prstGeom prst="roundRect">
              <a:avLst>
                <a:gd name="adj" fmla="val 16667"/>
              </a:avLst>
            </a:prstGeom>
            <a:solidFill>
              <a:srgbClr val="CCFF66"/>
            </a:solidFill>
            <a:ln w="9525">
              <a:solidFill>
                <a:schemeClr val="tx1"/>
              </a:solidFill>
              <a:round/>
              <a:headEnd/>
              <a:tailEnd/>
            </a:ln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anchor="ctr"/>
            <a:lstStyle/>
            <a:p>
              <a:pPr algn="ctr">
                <a:defRPr/>
              </a:pPr>
              <a:r>
                <a:rPr lang="en-US" sz="1100" b="1" dirty="0">
                  <a:solidFill>
                    <a:srgbClr val="000000"/>
                  </a:solidFill>
                  <a:latin typeface="Arial" pitchFamily="34" charset="0"/>
                  <a:ea typeface="MS PGothic" pitchFamily="34" charset="-128"/>
                  <a:cs typeface="Arial" pitchFamily="34" charset="0"/>
                </a:rPr>
                <a:t>Resource Attribute Management</a:t>
              </a:r>
            </a:p>
          </p:txBody>
        </p:sp>
        <p:sp>
          <p:nvSpPr>
            <p:cNvPr id="26" name="Rounded Rectangle 7"/>
            <p:cNvSpPr>
              <a:spLocks noChangeArrowheads="1"/>
            </p:cNvSpPr>
            <p:nvPr/>
          </p:nvSpPr>
          <p:spPr bwMode="auto">
            <a:xfrm>
              <a:off x="4306393" y="5548938"/>
              <a:ext cx="1276350" cy="582612"/>
            </a:xfrm>
            <a:prstGeom prst="roundRect">
              <a:avLst>
                <a:gd name="adj" fmla="val 16667"/>
              </a:avLst>
            </a:prstGeom>
            <a:solidFill>
              <a:srgbClr val="CCFF66"/>
            </a:solidFill>
            <a:ln w="9525">
              <a:solidFill>
                <a:schemeClr val="tx1"/>
              </a:solidFill>
              <a:round/>
              <a:headEnd/>
              <a:tailEnd/>
            </a:ln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anchor="ctr"/>
            <a:lstStyle/>
            <a:p>
              <a:pPr algn="ctr">
                <a:defRPr/>
              </a:pPr>
              <a:r>
                <a:rPr lang="en-US" sz="1100" b="1" dirty="0">
                  <a:solidFill>
                    <a:srgbClr val="000000"/>
                  </a:solidFill>
                  <a:latin typeface="Arial" pitchFamily="34" charset="0"/>
                  <a:ea typeface="MS PGothic" pitchFamily="34" charset="-128"/>
                  <a:cs typeface="Arial" pitchFamily="34" charset="0"/>
                </a:rPr>
                <a:t>Audit Management</a:t>
              </a:r>
            </a:p>
          </p:txBody>
        </p:sp>
        <p:cxnSp>
          <p:nvCxnSpPr>
            <p:cNvPr id="27" name="AutoShape 34"/>
            <p:cNvCxnSpPr>
              <a:cxnSpLocks noChangeShapeType="1"/>
            </p:cNvCxnSpPr>
            <p:nvPr/>
          </p:nvCxnSpPr>
          <p:spPr bwMode="auto">
            <a:xfrm rot="10800000" flipV="1">
              <a:off x="5626443" y="5307012"/>
              <a:ext cx="2555533" cy="521960"/>
            </a:xfrm>
            <a:prstGeom prst="bentConnector3">
              <a:avLst>
                <a:gd name="adj1" fmla="val -111"/>
              </a:avLst>
            </a:prstGeom>
            <a:noFill/>
            <a:ln w="19050">
              <a:solidFill>
                <a:schemeClr val="tx1"/>
              </a:solidFill>
              <a:miter lim="800000"/>
              <a:headEnd/>
              <a:tailEnd type="triangle" w="med" len="med"/>
            </a:ln>
          </p:spPr>
        </p:cxnSp>
        <p:sp>
          <p:nvSpPr>
            <p:cNvPr id="29" name="Line 39"/>
            <p:cNvSpPr>
              <a:spLocks noChangeShapeType="1"/>
            </p:cNvSpPr>
            <p:nvPr/>
          </p:nvSpPr>
          <p:spPr bwMode="auto">
            <a:xfrm flipH="1">
              <a:off x="1828800" y="2590800"/>
              <a:ext cx="236220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0" name="Line 40"/>
            <p:cNvSpPr>
              <a:spLocks noChangeShapeType="1"/>
            </p:cNvSpPr>
            <p:nvPr/>
          </p:nvSpPr>
          <p:spPr bwMode="auto">
            <a:xfrm flipH="1">
              <a:off x="1828800" y="2438400"/>
              <a:ext cx="236220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triangle" w="med" len="med"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1" name="Line 41"/>
            <p:cNvSpPr>
              <a:spLocks noChangeShapeType="1"/>
            </p:cNvSpPr>
            <p:nvPr/>
          </p:nvSpPr>
          <p:spPr bwMode="auto">
            <a:xfrm flipV="1">
              <a:off x="4922108" y="4419600"/>
              <a:ext cx="0" cy="1133475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triangle" w="med" len="med"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2" name="Line 130"/>
            <p:cNvSpPr>
              <a:spLocks noChangeShapeType="1"/>
            </p:cNvSpPr>
            <p:nvPr/>
          </p:nvSpPr>
          <p:spPr bwMode="auto">
            <a:xfrm flipH="1" flipV="1">
              <a:off x="977900" y="2455863"/>
              <a:ext cx="12700" cy="2344737"/>
            </a:xfrm>
            <a:prstGeom prst="line">
              <a:avLst/>
            </a:prstGeom>
            <a:noFill/>
            <a:ln w="19050">
              <a:solidFill>
                <a:srgbClr val="669900"/>
              </a:solidFill>
              <a:prstDash val="dash"/>
              <a:round/>
              <a:headEnd type="triangle" w="med" len="med"/>
              <a:tailEnd type="triangle" w="med" len="med"/>
            </a:ln>
          </p:spPr>
          <p:txBody>
            <a:bodyPr lIns="45720" rIns="45720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3" name="Line 136"/>
            <p:cNvSpPr>
              <a:spLocks noChangeShapeType="1"/>
            </p:cNvSpPr>
            <p:nvPr/>
          </p:nvSpPr>
          <p:spPr bwMode="auto">
            <a:xfrm flipH="1" flipV="1">
              <a:off x="1112838" y="2484438"/>
              <a:ext cx="639762" cy="2316162"/>
            </a:xfrm>
            <a:prstGeom prst="line">
              <a:avLst/>
            </a:prstGeom>
            <a:noFill/>
            <a:ln w="19050">
              <a:solidFill>
                <a:srgbClr val="669900"/>
              </a:solidFill>
              <a:prstDash val="dash"/>
              <a:round/>
              <a:headEnd/>
              <a:tailEnd type="triangle" w="med" len="med"/>
            </a:ln>
          </p:spPr>
          <p:txBody>
            <a:bodyPr lIns="45720" rIns="45720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4" name="AutoShape 137"/>
            <p:cNvSpPr>
              <a:spLocks noChangeArrowheads="1"/>
            </p:cNvSpPr>
            <p:nvPr/>
          </p:nvSpPr>
          <p:spPr bwMode="auto">
            <a:xfrm>
              <a:off x="1673225" y="3397250"/>
              <a:ext cx="1333500" cy="385763"/>
            </a:xfrm>
            <a:prstGeom prst="roundRect">
              <a:avLst>
                <a:gd name="adj" fmla="val 16667"/>
              </a:avLst>
            </a:prstGeom>
            <a:solidFill>
              <a:srgbClr val="CCFF66"/>
            </a:solidFill>
            <a:ln w="9525">
              <a:solidFill>
                <a:schemeClr val="tx1"/>
              </a:solidFill>
              <a:round/>
              <a:headEnd type="none" w="sm" len="sm"/>
              <a:tailEnd type="none" w="sm" len="sm"/>
            </a:ln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none" lIns="45720" rIns="45720" anchor="ctr"/>
            <a:lstStyle/>
            <a:p>
              <a:pPr algn="ctr">
                <a:defRPr/>
              </a:pPr>
              <a:r>
                <a:rPr kumimoji="1" lang="en-US" sz="1100" b="1">
                  <a:solidFill>
                    <a:srgbClr val="000000"/>
                  </a:solidFill>
                  <a:latin typeface="Arial" pitchFamily="34" charset="0"/>
                  <a:ea typeface="MS PGothic" pitchFamily="34" charset="-128"/>
                  <a:cs typeface="Arial" pitchFamily="34" charset="0"/>
                </a:rPr>
                <a:t>Authenticate</a:t>
              </a:r>
            </a:p>
          </p:txBody>
        </p:sp>
        <p:sp>
          <p:nvSpPr>
            <p:cNvPr id="35" name="Rounded Rectangle 8"/>
            <p:cNvSpPr>
              <a:spLocks noChangeArrowheads="1"/>
            </p:cNvSpPr>
            <p:nvPr/>
          </p:nvSpPr>
          <p:spPr bwMode="auto">
            <a:xfrm>
              <a:off x="347663" y="4850099"/>
              <a:ext cx="1276350" cy="582613"/>
            </a:xfrm>
            <a:prstGeom prst="roundRect">
              <a:avLst>
                <a:gd name="adj" fmla="val 16667"/>
              </a:avLst>
            </a:prstGeom>
            <a:solidFill>
              <a:srgbClr val="CCFF66"/>
            </a:solidFill>
            <a:ln w="9525">
              <a:solidFill>
                <a:schemeClr val="tx1"/>
              </a:solidFill>
              <a:round/>
              <a:headEnd/>
              <a:tailEnd/>
            </a:ln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anchor="ctr"/>
            <a:lstStyle/>
            <a:p>
              <a:pPr algn="ctr">
                <a:defRPr/>
              </a:pPr>
              <a:r>
                <a:rPr lang="en-US" sz="1100" b="1">
                  <a:solidFill>
                    <a:srgbClr val="000000"/>
                  </a:solidFill>
                  <a:latin typeface="Arial" pitchFamily="34" charset="0"/>
                  <a:ea typeface="MS PGothic" pitchFamily="34" charset="-128"/>
                  <a:cs typeface="Arial" pitchFamily="34" charset="0"/>
                </a:rPr>
                <a:t>Identity Management</a:t>
              </a:r>
            </a:p>
          </p:txBody>
        </p:sp>
        <p:cxnSp>
          <p:nvCxnSpPr>
            <p:cNvPr id="36" name="AutoShape 32"/>
            <p:cNvCxnSpPr>
              <a:cxnSpLocks noChangeShapeType="1"/>
            </p:cNvCxnSpPr>
            <p:nvPr/>
          </p:nvCxnSpPr>
          <p:spPr bwMode="auto">
            <a:xfrm>
              <a:off x="985838" y="5432425"/>
              <a:ext cx="3310194" cy="396548"/>
            </a:xfrm>
            <a:prstGeom prst="bentConnector3">
              <a:avLst>
                <a:gd name="adj1" fmla="val -477"/>
              </a:avLst>
            </a:prstGeom>
            <a:noFill/>
            <a:ln w="19050">
              <a:solidFill>
                <a:schemeClr val="tx1"/>
              </a:solidFill>
              <a:miter lim="800000"/>
              <a:headEnd/>
              <a:tailEnd type="triangle" w="med" len="med"/>
            </a:ln>
          </p:spPr>
        </p:cxnSp>
        <p:pic>
          <p:nvPicPr>
            <p:cNvPr id="37" name="Picture 58" descr="CAC-Illustration copy.jpg"/>
            <p:cNvPicPr>
              <a:picLocks noChangeAspect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1219200" y="3327400"/>
              <a:ext cx="361950" cy="5365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38" name="Line 45"/>
            <p:cNvSpPr>
              <a:spLocks noChangeShapeType="1"/>
            </p:cNvSpPr>
            <p:nvPr/>
          </p:nvSpPr>
          <p:spPr bwMode="auto">
            <a:xfrm>
              <a:off x="3000375" y="3592513"/>
              <a:ext cx="180975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9" name="Text Box 47"/>
            <p:cNvSpPr txBox="1">
              <a:spLocks noChangeArrowheads="1"/>
            </p:cNvSpPr>
            <p:nvPr/>
          </p:nvSpPr>
          <p:spPr bwMode="auto">
            <a:xfrm>
              <a:off x="1219200" y="5943600"/>
              <a:ext cx="2297113" cy="584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600" b="1">
                  <a:solidFill>
                    <a:srgbClr val="000000"/>
                  </a:solidFill>
                  <a:ea typeface="ＭＳ Ｐゴシック" pitchFamily="34" charset="-128"/>
                  <a:cs typeface="Arial" pitchFamily="34" charset="0"/>
                </a:rPr>
                <a:t>Identity  &amp; Credential </a:t>
              </a:r>
            </a:p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600" b="1">
                  <a:solidFill>
                    <a:srgbClr val="000000"/>
                  </a:solidFill>
                  <a:ea typeface="ＭＳ Ｐゴシック" pitchFamily="34" charset="-128"/>
                  <a:cs typeface="Arial" pitchFamily="34" charset="0"/>
                </a:rPr>
                <a:t>Management</a:t>
              </a:r>
            </a:p>
          </p:txBody>
        </p:sp>
        <p:sp>
          <p:nvSpPr>
            <p:cNvPr id="40" name="Text Box 49"/>
            <p:cNvSpPr txBox="1">
              <a:spLocks noChangeArrowheads="1"/>
            </p:cNvSpPr>
            <p:nvPr/>
          </p:nvSpPr>
          <p:spPr bwMode="auto">
            <a:xfrm>
              <a:off x="4876800" y="6096000"/>
              <a:ext cx="2081213" cy="3365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600" b="1">
                  <a:solidFill>
                    <a:srgbClr val="000000"/>
                  </a:solidFill>
                  <a:ea typeface="ＭＳ Ｐゴシック" pitchFamily="34" charset="-128"/>
                  <a:cs typeface="Arial" pitchFamily="34" charset="0"/>
                </a:rPr>
                <a:t>Policy Management</a:t>
              </a:r>
            </a:p>
          </p:txBody>
        </p:sp>
        <p:sp>
          <p:nvSpPr>
            <p:cNvPr id="41" name="Line 113"/>
            <p:cNvSpPr>
              <a:spLocks noChangeShapeType="1"/>
            </p:cNvSpPr>
            <p:nvPr/>
          </p:nvSpPr>
          <p:spPr bwMode="auto">
            <a:xfrm flipH="1" flipV="1">
              <a:off x="6174259" y="5410199"/>
              <a:ext cx="0" cy="418773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lIns="45720" rIns="45720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3" name="Rounded Rectangle 9"/>
            <p:cNvSpPr>
              <a:spLocks noChangeArrowheads="1"/>
            </p:cNvSpPr>
            <p:nvPr/>
          </p:nvSpPr>
          <p:spPr bwMode="auto">
            <a:xfrm>
              <a:off x="5522398" y="4886325"/>
              <a:ext cx="1277937" cy="582613"/>
            </a:xfrm>
            <a:prstGeom prst="roundRect">
              <a:avLst>
                <a:gd name="adj" fmla="val 16667"/>
              </a:avLst>
            </a:prstGeom>
            <a:solidFill>
              <a:srgbClr val="CCFF66"/>
            </a:solidFill>
            <a:ln w="9525">
              <a:solidFill>
                <a:schemeClr val="tx1"/>
              </a:solidFill>
              <a:round/>
              <a:headEnd/>
              <a:tailEnd/>
            </a:ln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anchor="ctr"/>
            <a:lstStyle/>
            <a:p>
              <a:pPr algn="ctr">
                <a:defRPr/>
              </a:pPr>
              <a:r>
                <a:rPr lang="en-US" sz="1100" b="1" dirty="0">
                  <a:solidFill>
                    <a:srgbClr val="000000"/>
                  </a:solidFill>
                  <a:latin typeface="Arial" pitchFamily="34" charset="0"/>
                  <a:ea typeface="MS PGothic" pitchFamily="34" charset="-128"/>
                  <a:cs typeface="Arial" pitchFamily="34" charset="0"/>
                </a:rPr>
                <a:t>Digital Policy Management</a:t>
              </a:r>
            </a:p>
          </p:txBody>
        </p:sp>
        <p:sp>
          <p:nvSpPr>
            <p:cNvPr id="45" name="Line 41"/>
            <p:cNvSpPr>
              <a:spLocks noChangeShapeType="1"/>
            </p:cNvSpPr>
            <p:nvPr/>
          </p:nvSpPr>
          <p:spPr bwMode="auto">
            <a:xfrm flipV="1">
              <a:off x="6174259" y="4384384"/>
              <a:ext cx="0" cy="50762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triangle" w="med" len="med"/>
              <a:tailEnd type="triangle" w="med" len="med"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6" name="Line 113"/>
            <p:cNvSpPr>
              <a:spLocks noChangeShapeType="1"/>
            </p:cNvSpPr>
            <p:nvPr/>
          </p:nvSpPr>
          <p:spPr bwMode="auto">
            <a:xfrm flipH="1" flipV="1">
              <a:off x="3581400" y="5410200"/>
              <a:ext cx="0" cy="45720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lIns="45720" rIns="45720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7" name="Line 113"/>
            <p:cNvSpPr>
              <a:spLocks noChangeShapeType="1"/>
            </p:cNvSpPr>
            <p:nvPr/>
          </p:nvSpPr>
          <p:spPr bwMode="auto">
            <a:xfrm flipH="1" flipV="1">
              <a:off x="2286000" y="3810000"/>
              <a:ext cx="0" cy="205740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lIns="45720" rIns="45720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8" name="Rounded Rectangle 11"/>
            <p:cNvSpPr>
              <a:spLocks noChangeArrowheads="1"/>
            </p:cNvSpPr>
            <p:nvPr/>
          </p:nvSpPr>
          <p:spPr bwMode="auto">
            <a:xfrm>
              <a:off x="1672158" y="4850099"/>
              <a:ext cx="1276350" cy="584200"/>
            </a:xfrm>
            <a:prstGeom prst="roundRect">
              <a:avLst>
                <a:gd name="adj" fmla="val 16667"/>
              </a:avLst>
            </a:prstGeom>
            <a:solidFill>
              <a:srgbClr val="CCFF66"/>
            </a:solidFill>
            <a:ln w="9525">
              <a:solidFill>
                <a:schemeClr val="tx1"/>
              </a:solidFill>
              <a:round/>
              <a:headEnd/>
              <a:tailEnd/>
            </a:ln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anchor="ctr"/>
            <a:lstStyle/>
            <a:p>
              <a:pPr algn="ctr">
                <a:defRPr/>
              </a:pPr>
              <a:r>
                <a:rPr lang="en-US" sz="1100" b="1">
                  <a:solidFill>
                    <a:srgbClr val="000000"/>
                  </a:solidFill>
                  <a:latin typeface="Arial" pitchFamily="34" charset="0"/>
                  <a:ea typeface="MS PGothic" pitchFamily="34" charset="-128"/>
                  <a:cs typeface="Arial" pitchFamily="34" charset="0"/>
                </a:rPr>
                <a:t>Credential Management</a:t>
              </a:r>
            </a:p>
          </p:txBody>
        </p:sp>
        <p:sp>
          <p:nvSpPr>
            <p:cNvPr id="49" name="Rounded Rectangle 7"/>
            <p:cNvSpPr>
              <a:spLocks noChangeArrowheads="1"/>
            </p:cNvSpPr>
            <p:nvPr/>
          </p:nvSpPr>
          <p:spPr bwMode="auto">
            <a:xfrm>
              <a:off x="2989080" y="4875082"/>
              <a:ext cx="1276350" cy="582613"/>
            </a:xfrm>
            <a:prstGeom prst="roundRect">
              <a:avLst>
                <a:gd name="adj" fmla="val 16667"/>
              </a:avLst>
            </a:prstGeom>
            <a:solidFill>
              <a:srgbClr val="CCFF66"/>
            </a:solidFill>
            <a:ln w="9525">
              <a:solidFill>
                <a:schemeClr val="tx1"/>
              </a:solidFill>
              <a:round/>
              <a:headEnd/>
              <a:tailEnd/>
            </a:ln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anchor="ctr"/>
            <a:lstStyle/>
            <a:p>
              <a:pPr algn="ctr">
                <a:defRPr/>
              </a:pPr>
              <a:r>
                <a:rPr lang="en-US" sz="1100" b="1" dirty="0">
                  <a:solidFill>
                    <a:srgbClr val="000000"/>
                  </a:solidFill>
                  <a:latin typeface="Arial" pitchFamily="34" charset="0"/>
                  <a:ea typeface="MS PGothic" pitchFamily="34" charset="-128"/>
                  <a:cs typeface="Arial" pitchFamily="34" charset="0"/>
                </a:rPr>
                <a:t>User/Device</a:t>
              </a:r>
            </a:p>
            <a:p>
              <a:pPr algn="ctr">
                <a:defRPr/>
              </a:pPr>
              <a:r>
                <a:rPr lang="en-US" sz="1100" b="1" dirty="0">
                  <a:solidFill>
                    <a:srgbClr val="000000"/>
                  </a:solidFill>
                  <a:latin typeface="Arial" pitchFamily="34" charset="0"/>
                  <a:ea typeface="MS PGothic" pitchFamily="34" charset="-128"/>
                  <a:cs typeface="Arial" pitchFamily="34" charset="0"/>
                </a:rPr>
                <a:t>Attribute Management</a:t>
              </a:r>
            </a:p>
          </p:txBody>
        </p:sp>
        <p:sp>
          <p:nvSpPr>
            <p:cNvPr id="50" name="AutoShape 104"/>
            <p:cNvSpPr>
              <a:spLocks noChangeArrowheads="1"/>
            </p:cNvSpPr>
            <p:nvPr/>
          </p:nvSpPr>
          <p:spPr bwMode="auto">
            <a:xfrm>
              <a:off x="368300" y="2312988"/>
              <a:ext cx="1460500" cy="665162"/>
            </a:xfrm>
            <a:prstGeom prst="roundRect">
              <a:avLst>
                <a:gd name="adj" fmla="val 16667"/>
              </a:avLst>
            </a:prstGeom>
            <a:solidFill>
              <a:schemeClr val="accent2">
                <a:lumMod val="40000"/>
                <a:lumOff val="60000"/>
              </a:schemeClr>
            </a:solidFill>
            <a:ln w="9525">
              <a:solidFill>
                <a:schemeClr val="tx1"/>
              </a:solidFill>
              <a:round/>
              <a:headEnd type="none" w="sm" len="sm"/>
              <a:tailEnd type="none" w="sm" len="sm"/>
            </a:ln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none" lIns="45720" rIns="45720" anchor="ctr"/>
            <a:lstStyle/>
            <a:p>
              <a:pPr algn="ctr">
                <a:defRPr/>
              </a:pPr>
              <a:r>
                <a:rPr kumimoji="1" lang="en-US" sz="1400" b="1" dirty="0">
                  <a:solidFill>
                    <a:srgbClr val="000000"/>
                  </a:solidFill>
                  <a:latin typeface="Arial" pitchFamily="34" charset="0"/>
                  <a:ea typeface="MS PGothic" pitchFamily="34" charset="-128"/>
                  <a:cs typeface="Arial" pitchFamily="34" charset="0"/>
                </a:rPr>
                <a:t>User/Device</a:t>
              </a:r>
            </a:p>
          </p:txBody>
        </p:sp>
        <p:sp>
          <p:nvSpPr>
            <p:cNvPr id="51" name="Line 139"/>
            <p:cNvSpPr>
              <a:spLocks noChangeShapeType="1"/>
            </p:cNvSpPr>
            <p:nvPr/>
          </p:nvSpPr>
          <p:spPr bwMode="auto">
            <a:xfrm flipH="1" flipV="1">
              <a:off x="8420100" y="2952750"/>
              <a:ext cx="0" cy="175260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triangle" w="med" len="med"/>
              <a:tailEnd type="triangle" w="med" len="med"/>
            </a:ln>
          </p:spPr>
          <p:txBody>
            <a:bodyPr lIns="45720" rIns="45720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4" name="Line 113"/>
            <p:cNvSpPr>
              <a:spLocks noChangeShapeType="1"/>
            </p:cNvSpPr>
            <p:nvPr/>
          </p:nvSpPr>
          <p:spPr bwMode="auto">
            <a:xfrm flipH="1" flipV="1">
              <a:off x="3599644" y="4419600"/>
              <a:ext cx="0" cy="45720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triangle" w="med" len="med"/>
              <a:tailEnd type="triangle" w="med" len="med"/>
            </a:ln>
          </p:spPr>
          <p:txBody>
            <a:bodyPr lIns="45720" rIns="45720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xmlns="" val="3838567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8CB1D75-6006-4EF9-AB0F-A3CF031D1AEA}" type="slidenum">
              <a:rPr lang="en-US"/>
              <a:pPr>
                <a:defRPr/>
              </a:pPr>
              <a:t>8</a:t>
            </a:fld>
            <a:endParaRPr lang="en-US"/>
          </a:p>
        </p:txBody>
      </p:sp>
      <p:sp>
        <p:nvSpPr>
          <p:cNvPr id="38915" name="Text Box 3"/>
          <p:cNvSpPr txBox="1">
            <a:spLocks noChangeArrowheads="1"/>
          </p:cNvSpPr>
          <p:nvPr/>
        </p:nvSpPr>
        <p:spPr bwMode="auto">
          <a:xfrm>
            <a:off x="1600200" y="411163"/>
            <a:ext cx="57150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3200" b="1" kern="0" dirty="0" smtClean="0">
                <a:solidFill>
                  <a:srgbClr val="FF0000"/>
                </a:solidFill>
                <a:latin typeface="Arial" pitchFamily="34" charset="0"/>
                <a:ea typeface="+mj-ea"/>
                <a:cs typeface="Arial" pitchFamily="34" charset="0"/>
              </a:rPr>
              <a:t>Summary and Next Steps</a:t>
            </a:r>
            <a:endParaRPr lang="en-US" sz="2800" b="1" dirty="0">
              <a:solidFill>
                <a:srgbClr val="020306"/>
              </a:solidFill>
              <a:latin typeface="Arial" pitchFamily="34" charset="0"/>
            </a:endParaRPr>
          </a:p>
        </p:txBody>
      </p:sp>
      <p:sp>
        <p:nvSpPr>
          <p:cNvPr id="38916" name="Text Box 3"/>
          <p:cNvSpPr txBox="1">
            <a:spLocks noChangeArrowheads="1"/>
          </p:cNvSpPr>
          <p:nvPr/>
        </p:nvSpPr>
        <p:spPr bwMode="auto">
          <a:xfrm>
            <a:off x="685800" y="1371600"/>
            <a:ext cx="8458200" cy="52322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234950" indent="-2349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53975" indent="-53975" eaLnBrk="1" hangingPunct="1"/>
            <a:r>
              <a:rPr lang="en-US" sz="2000" b="1" dirty="0" smtClean="0">
                <a:solidFill>
                  <a:srgbClr val="020306"/>
                </a:solidFill>
                <a:latin typeface="Arial" pitchFamily="34" charset="0"/>
              </a:rPr>
              <a:t>The DoD</a:t>
            </a:r>
          </a:p>
          <a:p>
            <a:pPr marL="565150" lvl="1" indent="-342900" eaLnBrk="1" hangingPunct="1">
              <a:buFont typeface="Arial" pitchFamily="34" charset="0"/>
              <a:buChar char="•"/>
            </a:pPr>
            <a:r>
              <a:rPr lang="en-US" sz="1800" b="1" dirty="0" smtClean="0">
                <a:solidFill>
                  <a:srgbClr val="020306"/>
                </a:solidFill>
                <a:latin typeface="Arial" pitchFamily="34" charset="0"/>
              </a:rPr>
              <a:t>Has provided leadership in creating the Federal ICAM </a:t>
            </a:r>
          </a:p>
          <a:p>
            <a:pPr marL="565150" lvl="1" indent="-342900" eaLnBrk="1" hangingPunct="1">
              <a:buFont typeface="Arial" pitchFamily="34" charset="0"/>
              <a:buChar char="•"/>
            </a:pPr>
            <a:r>
              <a:rPr lang="en-US" sz="1800" b="1" dirty="0" smtClean="0">
                <a:solidFill>
                  <a:srgbClr val="020306"/>
                </a:solidFill>
                <a:latin typeface="Arial" pitchFamily="34" charset="0"/>
              </a:rPr>
              <a:t>Is making progress on alignment  with ICAM</a:t>
            </a:r>
          </a:p>
          <a:p>
            <a:pPr marL="565150" lvl="1" indent="-342900" eaLnBrk="1" hangingPunct="1">
              <a:buFont typeface="Arial" pitchFamily="34" charset="0"/>
              <a:buChar char="•"/>
            </a:pPr>
            <a:r>
              <a:rPr lang="en-US" sz="1800" b="1" dirty="0" smtClean="0">
                <a:solidFill>
                  <a:srgbClr val="020306"/>
                </a:solidFill>
                <a:latin typeface="Arial" pitchFamily="34" charset="0"/>
              </a:rPr>
              <a:t>Is Producing the DoD ICAM Transition Plan</a:t>
            </a:r>
          </a:p>
          <a:p>
            <a:pPr marL="565150" lvl="1" indent="-342900" eaLnBrk="1" hangingPunct="1">
              <a:buFont typeface="Arial" pitchFamily="34" charset="0"/>
              <a:buChar char="•"/>
            </a:pPr>
            <a:r>
              <a:rPr lang="en-US" sz="1800" b="1" dirty="0" smtClean="0">
                <a:solidFill>
                  <a:srgbClr val="020306"/>
                </a:solidFill>
                <a:latin typeface="Arial" pitchFamily="34" charset="0"/>
              </a:rPr>
              <a:t>Will Produce the ICAM/</a:t>
            </a:r>
            <a:r>
              <a:rPr lang="en-US" sz="1800" b="1" dirty="0" err="1" smtClean="0">
                <a:solidFill>
                  <a:srgbClr val="020306"/>
                </a:solidFill>
                <a:latin typeface="Arial" pitchFamily="34" charset="0"/>
              </a:rPr>
              <a:t>IdAM</a:t>
            </a:r>
            <a:r>
              <a:rPr lang="en-US" sz="1800" b="1" dirty="0" smtClean="0">
                <a:solidFill>
                  <a:srgbClr val="020306"/>
                </a:solidFill>
                <a:latin typeface="Arial" pitchFamily="34" charset="0"/>
              </a:rPr>
              <a:t> Reference Architecture </a:t>
            </a:r>
            <a:endParaRPr lang="en-US" sz="2000" b="1" dirty="0" smtClean="0">
              <a:solidFill>
                <a:srgbClr val="020306"/>
              </a:solidFill>
              <a:latin typeface="Arial" pitchFamily="34" charset="0"/>
            </a:endParaRPr>
          </a:p>
          <a:p>
            <a:pPr marL="0" indent="0" eaLnBrk="1" hangingPunct="1"/>
            <a:endParaRPr lang="en-US" sz="2000" b="1" dirty="0" smtClean="0">
              <a:solidFill>
                <a:srgbClr val="020306"/>
              </a:solidFill>
              <a:latin typeface="Arial" pitchFamily="34" charset="0"/>
            </a:endParaRPr>
          </a:p>
          <a:p>
            <a:pPr marL="0" indent="0" eaLnBrk="1" hangingPunct="1">
              <a:spcAft>
                <a:spcPts val="600"/>
              </a:spcAft>
            </a:pPr>
            <a:r>
              <a:rPr lang="en-US" sz="2000" b="1" dirty="0" smtClean="0">
                <a:solidFill>
                  <a:srgbClr val="020306"/>
                </a:solidFill>
                <a:latin typeface="Arial" pitchFamily="34" charset="0"/>
              </a:rPr>
              <a:t>ICAM/</a:t>
            </a:r>
            <a:r>
              <a:rPr lang="en-US" sz="2000" b="1" dirty="0" err="1" smtClean="0">
                <a:solidFill>
                  <a:srgbClr val="020306"/>
                </a:solidFill>
                <a:latin typeface="Arial" pitchFamily="34" charset="0"/>
              </a:rPr>
              <a:t>IdAM</a:t>
            </a:r>
            <a:r>
              <a:rPr lang="en-US" sz="2000" b="1" dirty="0" smtClean="0">
                <a:solidFill>
                  <a:srgbClr val="020306"/>
                </a:solidFill>
                <a:latin typeface="Arial" pitchFamily="34" charset="0"/>
              </a:rPr>
              <a:t> Message Must Be Clear, Consistent, Credible</a:t>
            </a:r>
          </a:p>
          <a:p>
            <a:pPr marL="0" indent="0" eaLnBrk="1" hangingPunct="1">
              <a:spcAft>
                <a:spcPts val="600"/>
              </a:spcAft>
            </a:pPr>
            <a:r>
              <a:rPr lang="en-US" sz="2000" b="1" dirty="0" smtClean="0">
                <a:solidFill>
                  <a:srgbClr val="020306"/>
                </a:solidFill>
                <a:latin typeface="Arial" pitchFamily="34" charset="0"/>
              </a:rPr>
              <a:t>ICAM </a:t>
            </a:r>
            <a:r>
              <a:rPr lang="en-US" sz="2000" b="1" dirty="0" smtClean="0">
                <a:solidFill>
                  <a:srgbClr val="020306"/>
                </a:solidFill>
                <a:latin typeface="Arial" pitchFamily="34" charset="0"/>
              </a:rPr>
              <a:t>seeks increased DoD participation and leadership </a:t>
            </a:r>
          </a:p>
          <a:p>
            <a:pPr marL="0" indent="0" eaLnBrk="1" hangingPunct="1">
              <a:spcAft>
                <a:spcPts val="600"/>
              </a:spcAft>
            </a:pPr>
            <a:r>
              <a:rPr lang="en-US" sz="2000" b="1" dirty="0" smtClean="0">
                <a:solidFill>
                  <a:srgbClr val="020306"/>
                </a:solidFill>
                <a:latin typeface="Arial" pitchFamily="34" charset="0"/>
              </a:rPr>
              <a:t>DoD </a:t>
            </a:r>
            <a:r>
              <a:rPr lang="en-US" sz="2000" b="1" dirty="0" smtClean="0">
                <a:solidFill>
                  <a:srgbClr val="020306"/>
                </a:solidFill>
                <a:latin typeface="Arial" pitchFamily="34" charset="0"/>
              </a:rPr>
              <a:t>applications Must Use Appropriate Level of Assurance  Credentials </a:t>
            </a:r>
          </a:p>
          <a:p>
            <a:pPr marL="565150" lvl="1" indent="-342900" eaLnBrk="1" hangingPunct="1">
              <a:buFont typeface="Arial" pitchFamily="34" charset="0"/>
              <a:buChar char="•"/>
            </a:pPr>
            <a:r>
              <a:rPr lang="en-US" sz="1800" b="1" dirty="0" smtClean="0">
                <a:solidFill>
                  <a:srgbClr val="020306"/>
                </a:solidFill>
                <a:latin typeface="Arial" pitchFamily="34" charset="0"/>
              </a:rPr>
              <a:t>ICAM Expects IAL-4 within the Executive Branch (i.e</a:t>
            </a:r>
            <a:r>
              <a:rPr lang="en-US" sz="1800" b="1" dirty="0" smtClean="0">
                <a:solidFill>
                  <a:srgbClr val="020306"/>
                </a:solidFill>
                <a:latin typeface="Arial" pitchFamily="34" charset="0"/>
              </a:rPr>
              <a:t>., </a:t>
            </a:r>
            <a:r>
              <a:rPr lang="en-US" sz="1800" b="1" dirty="0" smtClean="0">
                <a:solidFill>
                  <a:srgbClr val="020306"/>
                </a:solidFill>
                <a:latin typeface="Arial" pitchFamily="34" charset="0"/>
              </a:rPr>
              <a:t>PIV Cards)</a:t>
            </a:r>
          </a:p>
          <a:p>
            <a:pPr marL="565150" lvl="1" indent="-342900" eaLnBrk="1" hangingPunct="1">
              <a:buFont typeface="Arial" pitchFamily="34" charset="0"/>
              <a:buChar char="•"/>
            </a:pPr>
            <a:r>
              <a:rPr lang="en-US" sz="1800" b="1" dirty="0" smtClean="0">
                <a:solidFill>
                  <a:srgbClr val="020306"/>
                </a:solidFill>
                <a:latin typeface="Arial" pitchFamily="34" charset="0"/>
              </a:rPr>
              <a:t>IAL- 2 – 4 from Non-Federal Issuers will be used based upon risk and </a:t>
            </a:r>
            <a:r>
              <a:rPr lang="en-US" sz="1800" b="1" dirty="0" smtClean="0">
                <a:solidFill>
                  <a:srgbClr val="020306"/>
                </a:solidFill>
                <a:latin typeface="Arial" pitchFamily="34" charset="0"/>
              </a:rPr>
              <a:t>mission</a:t>
            </a:r>
            <a:endParaRPr lang="en-US" sz="1800" b="1" dirty="0" smtClean="0">
              <a:solidFill>
                <a:srgbClr val="020306"/>
              </a:solidFill>
              <a:latin typeface="Arial" pitchFamily="34" charset="0"/>
            </a:endParaRPr>
          </a:p>
          <a:p>
            <a:pPr marL="0" indent="0" eaLnBrk="1" hangingPunct="1">
              <a:spcAft>
                <a:spcPts val="600"/>
              </a:spcAft>
            </a:pPr>
            <a:r>
              <a:rPr lang="en-US" sz="2000" b="1" dirty="0" smtClean="0">
                <a:solidFill>
                  <a:srgbClr val="020306"/>
                </a:solidFill>
                <a:latin typeface="Arial" pitchFamily="34" charset="0"/>
              </a:rPr>
              <a:t>The  On-Going Work on Attribute Based and Policy Based Access Control is Increasingly Gaining Momentum</a:t>
            </a:r>
            <a:endParaRPr lang="en-US" sz="1800" b="1" dirty="0" smtClean="0">
              <a:solidFill>
                <a:srgbClr val="020306"/>
              </a:solidFill>
              <a:latin typeface="Arial" pitchFamily="34" charset="0"/>
            </a:endParaRPr>
          </a:p>
          <a:p>
            <a:pPr marL="565150" lvl="1" indent="-342900" eaLnBrk="1" hangingPunct="1"/>
            <a:endParaRPr lang="en-US" sz="1800" b="1" dirty="0" smtClean="0">
              <a:solidFill>
                <a:srgbClr val="020306"/>
              </a:solidFill>
              <a:latin typeface="Arial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81000" y="6553200"/>
            <a:ext cx="8229600" cy="701675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Unclassified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8053794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454444B-EBEC-4BED-86F5-9BA9A47AEDBB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  <p:sp>
        <p:nvSpPr>
          <p:cNvPr id="3" name="Title 5"/>
          <p:cNvSpPr txBox="1">
            <a:spLocks/>
          </p:cNvSpPr>
          <p:nvPr/>
        </p:nvSpPr>
        <p:spPr>
          <a:xfrm>
            <a:off x="1143000" y="76200"/>
            <a:ext cx="6324600" cy="792162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FF0000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rgbClr val="BC3A06"/>
                </a:solidFill>
                <a:latin typeface="Impact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rgbClr val="BC3A06"/>
                </a:solidFill>
                <a:latin typeface="Impact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rgbClr val="BC3A06"/>
                </a:solidFill>
                <a:latin typeface="Impact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rgbClr val="BC3A06"/>
                </a:solidFill>
                <a:latin typeface="Impact" pitchFamily="34" charset="0"/>
              </a:defRPr>
            </a:lvl5pPr>
            <a:lvl6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rgbClr val="BC3A06"/>
                </a:solidFill>
                <a:latin typeface="Impact" pitchFamily="34" charset="0"/>
              </a:defRPr>
            </a:lvl6pPr>
            <a:lvl7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rgbClr val="BC3A06"/>
                </a:solidFill>
                <a:latin typeface="Impact" pitchFamily="34" charset="0"/>
              </a:defRPr>
            </a:lvl7pPr>
            <a:lvl8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rgbClr val="BC3A06"/>
                </a:solidFill>
                <a:latin typeface="Impact" pitchFamily="34" charset="0"/>
              </a:defRPr>
            </a:lvl8pPr>
            <a:lvl9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rgbClr val="BC3A06"/>
                </a:solidFill>
                <a:latin typeface="Impact" pitchFamily="34" charset="0"/>
              </a:defRPr>
            </a:lvl9pPr>
          </a:lstStyle>
          <a:p>
            <a:endParaRPr lang="en-US" dirty="0"/>
          </a:p>
        </p:txBody>
      </p:sp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304800" y="2007037"/>
            <a:ext cx="8534400" cy="3631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34950" indent="-2349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indent="0" algn="ctr"/>
            <a:r>
              <a:rPr lang="en-US" sz="5400" b="1" dirty="0" smtClean="0">
                <a:latin typeface="Arial" pitchFamily="34" charset="0"/>
                <a:cs typeface="Arial" pitchFamily="34" charset="0"/>
              </a:rPr>
              <a:t>BACK UP</a:t>
            </a:r>
          </a:p>
          <a:p>
            <a:pPr marL="0" indent="0" algn="ctr"/>
            <a:endParaRPr lang="en-US" sz="5400" b="1" dirty="0" smtClean="0">
              <a:latin typeface="Arial" pitchFamily="34" charset="0"/>
              <a:cs typeface="Arial" pitchFamily="34" charset="0"/>
            </a:endParaRPr>
          </a:p>
          <a:p>
            <a:pPr marL="0" indent="0" algn="ctr"/>
            <a:r>
              <a:rPr lang="en-US" sz="5400" b="1" dirty="0" smtClean="0">
                <a:latin typeface="Arial" pitchFamily="34" charset="0"/>
                <a:cs typeface="Arial" pitchFamily="34" charset="0"/>
              </a:rPr>
              <a:t>FOLLOWS</a:t>
            </a:r>
            <a:endParaRPr lang="en-US" sz="2000" b="1" dirty="0" smtClean="0">
              <a:latin typeface="Arial" pitchFamily="34" charset="0"/>
              <a:cs typeface="Arial" pitchFamily="34" charset="0"/>
            </a:endParaRPr>
          </a:p>
          <a:p>
            <a:pPr marL="0"/>
            <a:endParaRPr lang="en-US" sz="1800" dirty="0" smtClean="0">
              <a:latin typeface="Arial" pitchFamily="34" charset="0"/>
              <a:cs typeface="Arial" pitchFamily="34" charset="0"/>
            </a:endParaRPr>
          </a:p>
          <a:p>
            <a:pPr marL="0"/>
            <a:endParaRPr lang="en-US" sz="1800" dirty="0" smtClean="0">
              <a:latin typeface="Arial" pitchFamily="34" charset="0"/>
              <a:cs typeface="Arial" pitchFamily="34" charset="0"/>
            </a:endParaRPr>
          </a:p>
          <a:p>
            <a:pPr marL="342900" indent="-342900">
              <a:buFont typeface="Arial" pitchFamily="34" charset="0"/>
              <a:buChar char="•"/>
            </a:pPr>
            <a:endParaRPr lang="en-US" sz="1600" b="1" u="sng" dirty="0" smtClean="0">
              <a:latin typeface="Arial" pitchFamily="34" charset="0"/>
            </a:endParaRPr>
          </a:p>
          <a:p>
            <a:pPr marL="0" indent="0"/>
            <a:endParaRPr lang="en-US" sz="1600" b="1" u="sng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Unclassified</a:t>
            </a:r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156866924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Custom Design">
      <a:majorFont>
        <a:latin typeface="Impact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Custom Design">
  <a:themeElements>
    <a:clrScheme name="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Custom Design">
      <a:majorFont>
        <a:latin typeface="Impact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3187</TotalTime>
  <Words>598</Words>
  <Application>Microsoft Office PowerPoint</Application>
  <PresentationFormat>On-screen Show (4:3)</PresentationFormat>
  <Paragraphs>192</Paragraphs>
  <Slides>10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10</vt:i4>
      </vt:variant>
    </vt:vector>
  </HeadingPairs>
  <TitlesOfParts>
    <vt:vector size="12" baseType="lpstr">
      <vt:lpstr>Custom Design</vt:lpstr>
      <vt:lpstr>1_Custom Design</vt:lpstr>
      <vt:lpstr>Slide 1</vt:lpstr>
      <vt:lpstr>FICAM Key Components</vt:lpstr>
      <vt:lpstr>ICAM Scope </vt:lpstr>
      <vt:lpstr>Slide 4</vt:lpstr>
      <vt:lpstr>Non-Federally Issued Credentials and the DoD</vt:lpstr>
      <vt:lpstr>Slide 6</vt:lpstr>
      <vt:lpstr>DoD ICAM Target State: Dynamic Access Control</vt:lpstr>
      <vt:lpstr>Slide 8</vt:lpstr>
      <vt:lpstr>Slide 9</vt:lpstr>
      <vt:lpstr>Identity Federations (PKI Based)</vt:lpstr>
    </vt:vector>
  </TitlesOfParts>
  <Company>Deloitte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Funk, Maxwell</dc:creator>
  <cp:lastModifiedBy>H Arnold</cp:lastModifiedBy>
  <cp:revision>129</cp:revision>
  <dcterms:created xsi:type="dcterms:W3CDTF">2011-06-07T19:51:28Z</dcterms:created>
  <dcterms:modified xsi:type="dcterms:W3CDTF">2012-01-10T18:57:29Z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Document Author">
    <vt:lpwstr>ACCT04\lees9</vt:lpwstr>
  </property>
  <property fmtid="{D5CDD505-2E9C-101B-9397-08002B2CF9AE}" pid="3" name="Document Sensitivity">
    <vt:lpwstr>1</vt:lpwstr>
  </property>
  <property fmtid="{D5CDD505-2E9C-101B-9397-08002B2CF9AE}" pid="4" name="ThirdParty">
    <vt:lpwstr/>
  </property>
  <property fmtid="{D5CDD505-2E9C-101B-9397-08002B2CF9AE}" pid="5" name="OCI Restriction">
    <vt:bool>false</vt:bool>
  </property>
  <property fmtid="{D5CDD505-2E9C-101B-9397-08002B2CF9AE}" pid="6" name="OCI Additional Info">
    <vt:lpwstr/>
  </property>
  <property fmtid="{D5CDD505-2E9C-101B-9397-08002B2CF9AE}" pid="7" name="Allow Header Overwrite">
    <vt:bool>true</vt:bool>
  </property>
  <property fmtid="{D5CDD505-2E9C-101B-9397-08002B2CF9AE}" pid="8" name="Allow Footer Overwrite">
    <vt:bool>true</vt:bool>
  </property>
  <property fmtid="{D5CDD505-2E9C-101B-9397-08002B2CF9AE}" pid="9" name="Multiple Selected">
    <vt:lpwstr>-1</vt:lpwstr>
  </property>
  <property fmtid="{D5CDD505-2E9C-101B-9397-08002B2CF9AE}" pid="10" name="SIPLongWording">
    <vt:lpwstr/>
  </property>
</Properties>
</file>